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75" r:id="rId2"/>
    <p:sldMasterId id="2147484098" r:id="rId3"/>
  </p:sldMasterIdLst>
  <p:notesMasterIdLst>
    <p:notesMasterId r:id="rId40"/>
  </p:notesMasterIdLst>
  <p:handoutMasterIdLst>
    <p:handoutMasterId r:id="rId41"/>
  </p:handoutMasterIdLst>
  <p:sldIdLst>
    <p:sldId id="548" r:id="rId4"/>
    <p:sldId id="622" r:id="rId5"/>
    <p:sldId id="488" r:id="rId6"/>
    <p:sldId id="489" r:id="rId7"/>
    <p:sldId id="491" r:id="rId8"/>
    <p:sldId id="667" r:id="rId9"/>
    <p:sldId id="490" r:id="rId10"/>
    <p:sldId id="675" r:id="rId11"/>
    <p:sldId id="676" r:id="rId12"/>
    <p:sldId id="677" r:id="rId13"/>
    <p:sldId id="678" r:id="rId14"/>
    <p:sldId id="679" r:id="rId15"/>
    <p:sldId id="680" r:id="rId16"/>
    <p:sldId id="674" r:id="rId17"/>
    <p:sldId id="259" r:id="rId18"/>
    <p:sldId id="260" r:id="rId19"/>
    <p:sldId id="263" r:id="rId20"/>
    <p:sldId id="261" r:id="rId21"/>
    <p:sldId id="264" r:id="rId22"/>
    <p:sldId id="265" r:id="rId23"/>
    <p:sldId id="266" r:id="rId24"/>
    <p:sldId id="492" r:id="rId25"/>
    <p:sldId id="668" r:id="rId26"/>
    <p:sldId id="493" r:id="rId27"/>
    <p:sldId id="681" r:id="rId28"/>
    <p:sldId id="467" r:id="rId29"/>
    <p:sldId id="457" r:id="rId30"/>
    <p:sldId id="459" r:id="rId31"/>
    <p:sldId id="670" r:id="rId32"/>
    <p:sldId id="671" r:id="rId33"/>
    <p:sldId id="672" r:id="rId34"/>
    <p:sldId id="271" r:id="rId35"/>
    <p:sldId id="272" r:id="rId36"/>
    <p:sldId id="460" r:id="rId37"/>
    <p:sldId id="496" r:id="rId38"/>
    <p:sldId id="633" r:id="rId39"/>
  </p:sldIdLst>
  <p:sldSz cx="9144000" cy="6858000" type="screen4x3"/>
  <p:notesSz cx="6761163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86834"/>
    <a:srgbClr val="C0051C"/>
    <a:srgbClr val="000000"/>
    <a:srgbClr val="D4F127"/>
    <a:srgbClr val="CCFFCC"/>
    <a:srgbClr val="C7051C"/>
    <a:srgbClr val="ECD882"/>
    <a:srgbClr val="D9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4" autoAdjust="0"/>
    <p:restoredTop sz="96790" autoAdjust="0"/>
  </p:normalViewPr>
  <p:slideViewPr>
    <p:cSldViewPr snapToGrid="0">
      <p:cViewPr varScale="1">
        <p:scale>
          <a:sx n="85" d="100"/>
          <a:sy n="85" d="100"/>
        </p:scale>
        <p:origin x="1112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8"/>
    </p:cViewPr>
  </p:sorterViewPr>
  <p:notesViewPr>
    <p:cSldViewPr snapToGrid="0">
      <p:cViewPr>
        <p:scale>
          <a:sx n="100" d="100"/>
          <a:sy n="100" d="100"/>
        </p:scale>
        <p:origin x="-1278" y="1224"/>
      </p:cViewPr>
      <p:guideLst>
        <p:guide orient="horz" pos="3128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ea typeface="+mn-ea"/>
              </a:defRPr>
            </a:lvl1pPr>
          </a:lstStyle>
          <a:p>
            <a:pPr>
              <a:defRPr/>
            </a:pPr>
            <a:fld id="{C96687EB-1D1A-4B49-992D-147B58DBC3B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9430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8050"/>
            <a:ext cx="4957763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noProof="0"/>
              <a:t>Click to edit Master text styles</a:t>
            </a:r>
          </a:p>
          <a:p>
            <a:pPr lvl="1"/>
            <a:r>
              <a:rPr lang="en-GB" altLang="zh-CN" noProof="0"/>
              <a:t>Second level</a:t>
            </a:r>
          </a:p>
          <a:p>
            <a:pPr lvl="2"/>
            <a:r>
              <a:rPr lang="en-GB" altLang="zh-CN" noProof="0"/>
              <a:t>Third level</a:t>
            </a:r>
          </a:p>
          <a:p>
            <a:pPr lvl="3"/>
            <a:r>
              <a:rPr lang="en-GB" altLang="zh-CN" noProof="0"/>
              <a:t>Fourth level</a:t>
            </a:r>
          </a:p>
          <a:p>
            <a:pPr lvl="4"/>
            <a:r>
              <a:rPr lang="en-GB" altLang="zh-CN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B4DCDA2-C986-4388-953F-142FEE88A34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85260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A43C724-BAAA-481A-B440-4513D4E4F981}" type="slidenum">
              <a:rPr lang="zh-CN" altLang="en-GB" smtClean="0"/>
              <a:pPr>
                <a:defRPr/>
              </a:pPr>
              <a:t>1</a:t>
            </a:fld>
            <a:endParaRPr lang="en-GB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85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FF"/>
              </a:buClr>
              <a:defRPr/>
            </a:pPr>
            <a:fld id="{B44AD2B7-96EF-43A4-B1CE-C7467BEBC3FE}" type="slidenum">
              <a:rPr lang="zh-CN" altLang="en-GB" smtClean="0">
                <a:solidFill>
                  <a:srgbClr val="000000"/>
                </a:solidFill>
              </a:rPr>
              <a:pPr>
                <a:buClr>
                  <a:srgbClr val="0000FF"/>
                </a:buClr>
                <a:defRPr/>
              </a:pPr>
              <a:t>2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85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DCDA2-C986-4388-953F-142FEE88A34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7310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25621CD1-6C7B-4124-80CC-57C228BC2306}" type="slidenum">
              <a:rPr lang="zh-CN" altLang="en-GB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36</a:t>
            </a:fld>
            <a:endParaRPr lang="en-GB" altLang="zh-CN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54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133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zh-CN" noProof="0"/>
              <a:t>Click to edit Master title style</a:t>
            </a:r>
          </a:p>
        </p:txBody>
      </p:sp>
      <p:sp>
        <p:nvSpPr>
          <p:cNvPr id="1133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zh-CN" noProof="0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59A8-07B8-41DC-8086-99238E2540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68B7-7BA5-4D32-BCBC-45CE56E846A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8116-60DB-4F94-93BB-A111D53639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724-CEF5-4D8A-942A-DC8E1200393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063F-562B-4B81-9512-DF9CAC57B68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GB" altLang="zh-CN"/>
          </a:p>
        </p:txBody>
      </p:sp>
      <p:sp>
        <p:nvSpPr>
          <p:cNvPr id="1133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GB" altLang="zh-CN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 kumimoji="1" sz="1400" b="0">
                <a:solidFill>
                  <a:srgbClr val="40458C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2153B89-7627-42D6-8C42-02A45539733F}" type="datetime1">
              <a:rPr lang="zh-CN" altLang="en-US"/>
              <a:pPr>
                <a:defRPr/>
              </a:pPr>
              <a:t>2025/04/10</a:t>
            </a:fld>
            <a:endParaRPr lang="en-US" altLang="zh-CN"/>
          </a:p>
        </p:txBody>
      </p:sp>
      <p:sp>
        <p:nvSpPr>
          <p:cNvPr id="5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341E-252E-4C9A-9F2D-7D79DDA556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  <a:ea typeface="黑体" pitchFamily="49" charset="-122"/>
              </a:defRPr>
            </a:lvl1pPr>
            <a:lvl2pPr>
              <a:defRPr baseline="0">
                <a:latin typeface="Times New Roman" pitchFamily="18" charset="0"/>
                <a:ea typeface="黑体" pitchFamily="49" charset="-122"/>
              </a:defRPr>
            </a:lvl2pPr>
            <a:lvl3pPr>
              <a:defRPr baseline="0">
                <a:latin typeface="Times New Roman" pitchFamily="18" charset="0"/>
                <a:ea typeface="黑体" pitchFamily="49" charset="-122"/>
              </a:defRPr>
            </a:lvl3pPr>
            <a:lvl4pPr>
              <a:defRPr baseline="0">
                <a:latin typeface="Times New Roman" pitchFamily="18" charset="0"/>
                <a:ea typeface="黑体" pitchFamily="49" charset="-122"/>
              </a:defRPr>
            </a:lvl4pPr>
            <a:lvl5pPr>
              <a:defRPr baseline="0">
                <a:latin typeface="Times New Roman" pitchFamily="18" charset="0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2DE8-3683-4B97-BA12-CBF361AC56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9189-2700-4E2A-B2A0-C2A2FDCAAE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B8637-33D7-4C87-B05E-C013772ED2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59B1-69D9-4A2B-8B42-37121AEDF7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F218-CA49-400B-ADAC-7423016E52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C249-0138-4740-AD7C-C31857BF08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9A1E-5E89-4860-BB17-B9340206C1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0DBA-7C1A-4C41-A0D1-DE7B0D4EDC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1DF5-C9BB-42EA-A751-F295E986CE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A8E42-A7D9-4DC3-A61D-20F596608A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8B91-41A6-4863-80F3-9071761ACB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689D-D10F-47D3-89B9-8936446D3B1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  <p:transition advTm="12468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05E2F-9975-466C-89FF-C8586972BF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88AA1-B9CF-4FD1-9114-2B9F7DDE4B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3339-F9E9-4518-B66E-16F18D267B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BC0E-2E6E-4B85-9C45-186FC39046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6822-C03E-4123-AAA3-694892E930A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99BD1-D188-4CAA-A586-4A5B3250B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1C22-1019-4BEB-AE87-7D5032454C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4"/>
          <p:cNvSpPr>
            <a:spLocks noChangeArrowheads="1"/>
          </p:cNvSpPr>
          <p:nvPr userDrawn="1"/>
        </p:nvSpPr>
        <p:spPr bwMode="auto">
          <a:xfrm>
            <a:off x="468313" y="3732213"/>
            <a:ext cx="8207375" cy="46037"/>
          </a:xfrm>
          <a:prstGeom prst="flowChartProcess">
            <a:avLst/>
          </a:prstGeom>
          <a:solidFill>
            <a:srgbClr val="800080"/>
          </a:solidFill>
          <a:ln w="6350">
            <a:solidFill>
              <a:srgbClr val="80008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zh-CN" altLang="zh-CN" sz="2800">
              <a:solidFill>
                <a:srgbClr val="FF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 smtClean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4113076"/>
            <a:ext cx="4536504" cy="1752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2800" smtClean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zh-CN" altLang="zh-CN" sz="280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250825" y="1412776"/>
            <a:ext cx="8642350" cy="48245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 b="1">
                <a:solidFill>
                  <a:srgbClr val="3333CC"/>
                </a:solidFill>
                <a:latin typeface="宋体" pitchFamily="2" charset="-122"/>
                <a:ea typeface="宋体" pitchFamily="2" charset="-122"/>
              </a:defRPr>
            </a:lvl2pPr>
            <a:lvl3pPr>
              <a:defRPr sz="1800" b="1">
                <a:solidFill>
                  <a:srgbClr val="800080"/>
                </a:solidFill>
              </a:defRPr>
            </a:lvl3pPr>
            <a:lvl4pPr>
              <a:defRPr sz="1800"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B20E-8408-4477-A85C-F24A0245747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222C-173E-4A7C-B73A-F7CC3637EE5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9196-5D3D-4F53-8B0A-565DFA859A9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2A2A-6DB3-4403-9570-03352F0E6CA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E5A7-5DDB-4451-B975-4037761C40A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4871-2467-47A4-B708-05C19D2BCB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7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</p:grpSp>
        <p:sp>
          <p:nvSpPr>
            <p:cNvPr id="1029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442025B0-EAF8-4C53-8CFA-55DF906C4A5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2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48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063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297" name="Rectangle 57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E6ECF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kumimoji="1" lang="zh-CN" altLang="en-US" sz="2400">
                <a:solidFill>
                  <a:srgbClr val="4045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rgbClr val="E6EC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kumimoji="1" lang="zh-CN" altLang="en-US" sz="2400">
                <a:solidFill>
                  <a:srgbClr val="404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058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rgbClr val="E6EC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kumimoji="1" lang="zh-CN" altLang="en-US" sz="2400">
                  <a:solidFill>
                    <a:srgbClr val="40458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rgbClr val="E6EC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kumimoji="1" lang="zh-CN" altLang="en-US" sz="2400">
                  <a:solidFill>
                    <a:srgbClr val="40458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30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E6EC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kumimoji="1" lang="zh-CN" altLang="en-US" sz="2400">
                  <a:solidFill>
                    <a:srgbClr val="40458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GB" altLang="zh-CN"/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altLang="zh-CN"/>
          </a:p>
        </p:txBody>
      </p:sp>
      <p:sp>
        <p:nvSpPr>
          <p:cNvPr id="1030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 kumimoji="1" sz="1400" b="0">
                <a:solidFill>
                  <a:srgbClr val="40458C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1" sz="1400" b="0">
                <a:solidFill>
                  <a:srgbClr val="40458C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71F03D2-5D12-49D0-AF00-62E53E5AED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402" r:id="rId12"/>
    <p:sldLayoutId id="2147484394" r:id="rId13"/>
    <p:sldLayoutId id="2147484395" r:id="rId14"/>
    <p:sldLayoutId id="2147484396" r:id="rId15"/>
    <p:sldLayoutId id="2147484397" r:id="rId16"/>
    <p:sldLayoutId id="2147484398" r:id="rId17"/>
    <p:sldLayoutId id="2147484399" r:id="rId18"/>
  </p:sldLayoutIdLst>
  <p:transition advTm="12468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20"/>
        </a:buBlip>
        <a:defRPr sz="3200" b="1">
          <a:solidFill>
            <a:schemeClr val="tx1"/>
          </a:solidFill>
          <a:latin typeface="黑体" pitchFamily="2" charset="-122"/>
          <a:ea typeface="黑体" pitchFamily="2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黑体" pitchFamily="2" charset="-122"/>
          <a:ea typeface="黑体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 b="1">
          <a:solidFill>
            <a:schemeClr val="tx1"/>
          </a:solidFill>
          <a:latin typeface="黑体" pitchFamily="2" charset="-122"/>
          <a:ea typeface="黑体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latin typeface="黑体" pitchFamily="2" charset="-122"/>
          <a:ea typeface="黑体" pitchFamily="2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黑体" pitchFamily="2" charset="-122"/>
          <a:ea typeface="黑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985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" name="AutoShape 14"/>
          <p:cNvSpPr>
            <a:spLocks noChangeArrowheads="1"/>
          </p:cNvSpPr>
          <p:nvPr userDrawn="1"/>
        </p:nvSpPr>
        <p:spPr bwMode="auto">
          <a:xfrm flipV="1">
            <a:off x="250825" y="1233488"/>
            <a:ext cx="8642350" cy="46037"/>
          </a:xfrm>
          <a:prstGeom prst="flowChartProcess">
            <a:avLst/>
          </a:prstGeom>
          <a:solidFill>
            <a:srgbClr val="800080"/>
          </a:solidFill>
          <a:ln w="6350">
            <a:solidFill>
              <a:srgbClr val="80008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chemeClr val="folHlink"/>
              </a:solidFill>
              <a:latin typeface="+mn-lt"/>
            </a:endParaRP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50188" y="157163"/>
            <a:ext cx="10429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altLang="en-US" sz="1200">
                <a:solidFill>
                  <a:srgbClr val="800080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pPr>
              <a:defRPr/>
            </a:pPr>
            <a:fld id="{B94C8BB2-E2FA-47B8-9CC3-3E9AF6182307}" type="datetimeFigureOut">
              <a:rPr lang="en-US" altLang="zh-CN"/>
              <a:pPr>
                <a:defRPr/>
              </a:pPr>
              <a:t>4/10/2025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200" kern="1200">
                <a:solidFill>
                  <a:srgbClr val="800080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pPr>
              <a:defRPr/>
            </a:pPr>
            <a:fld id="{D2F06E92-6C1C-4C92-BC41-041D2E3FFBB2}" type="slidenum">
              <a:rPr lang="en-US" altLang="zh-CN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50825" y="1412875"/>
            <a:ext cx="8642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zh-CN" altLang="zh-CN" sz="280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8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Ø"/>
        <a:defRPr sz="2400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uangqy89@mail.sysu.edu.c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342902" y="1876950"/>
            <a:ext cx="8640762" cy="1198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buFont typeface="Wingdings" pitchFamily="2" charset="2"/>
              <a:buNone/>
              <a:defRPr/>
            </a:pPr>
            <a:r>
              <a:rPr kumimoji="1" lang="zh-CN" altLang="en-US" sz="5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数字电路与逻辑设计实验</a:t>
            </a: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617538" y="3863975"/>
            <a:ext cx="7991475" cy="19187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zh-CN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计算机学院</a:t>
            </a:r>
            <a:endParaRPr lang="en-US" altLang="zh-CN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5000"/>
              </a:lnSpc>
              <a:defRPr/>
            </a:pPr>
            <a:r>
              <a:rPr kumimoji="1" lang="zh-CN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黄倩怡</a:t>
            </a:r>
          </a:p>
          <a:p>
            <a:pPr algn="ctr">
              <a:lnSpc>
                <a:spcPct val="135000"/>
              </a:lnSpc>
              <a:defRPr/>
            </a:pPr>
            <a:r>
              <a:rPr kumimoji="1" lang="zh-CN" altLang="zh-C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20</a:t>
            </a:r>
            <a:r>
              <a:rPr kumimoji="1" lang="en-US" altLang="zh-C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24-2025</a:t>
            </a:r>
            <a:r>
              <a:rPr kumimoji="1" lang="zh-CN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学年第二学期</a:t>
            </a:r>
            <a:endParaRPr kumimoji="1" lang="zh-CN" alt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55353-2612-4EEF-AA90-A91F6061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1D568-1668-40C9-880C-202FAC138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ABFAB6-98D2-487B-9402-B206BCFE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1F4E6A-3E03-4954-B209-C8A0DC11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98" y="4763"/>
            <a:ext cx="8601403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8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3042B-C7DB-4B3C-B58A-8F4C32EF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5D6CB1-9294-4AC7-8B30-BAA6B2E6C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BE68D-5E6C-4E25-9AFA-B5ACD666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95A926-8A53-47C8-B14E-5653358F5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6" y="0"/>
            <a:ext cx="8607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0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85040-8ACA-41EC-88D2-7B00C2F9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1E4BEE-60B8-4FCE-9FC6-4CB7CA4C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CDA66F-CAB0-4848-9178-ED154125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4B3596-9AC3-4BFE-BA5E-C0FF1F454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08" y="0"/>
            <a:ext cx="8607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2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F57FF-5EC4-472A-B0A8-D443BF69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527313-95EE-4996-83F5-0EB2CAE55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F01255-DE22-4CE3-B3F3-21BE75DD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  <p:pic>
        <p:nvPicPr>
          <p:cNvPr id="3074" name="Picture 2" descr="在这里插入图片描述">
            <a:extLst>
              <a:ext uri="{FF2B5EF4-FFF2-40B4-BE49-F238E27FC236}">
                <a16:creationId xmlns:a16="http://schemas.microsoft.com/office/drawing/2014/main" id="{97585373-4BCF-49C6-B4A2-CA30F8D4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1" y="1"/>
            <a:ext cx="8626920" cy="68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0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8788902-5BF7-43CA-9680-C9037E4E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2A2A-6DB3-4403-9570-03352F0E6CA5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EC6580-FA91-4812-AA08-4E4F4D4A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7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3" y="731520"/>
            <a:ext cx="8789297" cy="4872062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24E4CF7-C48D-4FCE-BE39-4A829CCB78E3}"/>
              </a:ext>
            </a:extLst>
          </p:cNvPr>
          <p:cNvSpPr/>
          <p:nvPr/>
        </p:nvSpPr>
        <p:spPr>
          <a:xfrm>
            <a:off x="7148014" y="1127055"/>
            <a:ext cx="1913336" cy="1916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884523-1860-4E7D-9BA1-8ACC9BCEAFF4}"/>
              </a:ext>
            </a:extLst>
          </p:cNvPr>
          <p:cNvSpPr/>
          <p:nvPr/>
        </p:nvSpPr>
        <p:spPr>
          <a:xfrm>
            <a:off x="272053" y="2057083"/>
            <a:ext cx="136733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4DCBCD-1FC0-4EDE-ADBE-8165F001E530}"/>
              </a:ext>
            </a:extLst>
          </p:cNvPr>
          <p:cNvSpPr/>
          <p:nvPr/>
        </p:nvSpPr>
        <p:spPr>
          <a:xfrm>
            <a:off x="272053" y="1139576"/>
            <a:ext cx="136733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2A4EE43B-902F-4DD2-8FBB-CB87440CAF8A}"/>
              </a:ext>
            </a:extLst>
          </p:cNvPr>
          <p:cNvSpPr/>
          <p:nvPr/>
        </p:nvSpPr>
        <p:spPr>
          <a:xfrm rot="2632012">
            <a:off x="77020" y="776485"/>
            <a:ext cx="390067" cy="334929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33903E77-B32C-4617-BAEC-179C70562BD6}"/>
              </a:ext>
            </a:extLst>
          </p:cNvPr>
          <p:cNvSpPr/>
          <p:nvPr/>
        </p:nvSpPr>
        <p:spPr>
          <a:xfrm rot="2632012">
            <a:off x="48626" y="1686364"/>
            <a:ext cx="390067" cy="334929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3896EB15-0885-4CA0-8C6D-EF207C2EB719}"/>
              </a:ext>
            </a:extLst>
          </p:cNvPr>
          <p:cNvSpPr/>
          <p:nvPr/>
        </p:nvSpPr>
        <p:spPr>
          <a:xfrm rot="2632012">
            <a:off x="6943850" y="816521"/>
            <a:ext cx="390067" cy="334929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E554E5F-8906-4298-9E9A-CF5AB70FC2D7}"/>
              </a:ext>
            </a:extLst>
          </p:cNvPr>
          <p:cNvSpPr/>
          <p:nvPr/>
        </p:nvSpPr>
        <p:spPr>
          <a:xfrm>
            <a:off x="1720602" y="1266938"/>
            <a:ext cx="2455158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61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1056593"/>
            <a:ext cx="8371659" cy="4945222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302B6A-82AA-4BB4-89CF-2C776F73CF52}"/>
              </a:ext>
            </a:extLst>
          </p:cNvPr>
          <p:cNvSpPr/>
          <p:nvPr/>
        </p:nvSpPr>
        <p:spPr>
          <a:xfrm>
            <a:off x="546373" y="3174275"/>
            <a:ext cx="1197518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91283C-C607-430E-87AD-E1646A59971F}"/>
              </a:ext>
            </a:extLst>
          </p:cNvPr>
          <p:cNvSpPr/>
          <p:nvPr/>
        </p:nvSpPr>
        <p:spPr>
          <a:xfrm>
            <a:off x="280851" y="3907973"/>
            <a:ext cx="19757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3527B2-8AC6-483F-B187-68A10468D14A}"/>
              </a:ext>
            </a:extLst>
          </p:cNvPr>
          <p:cNvSpPr/>
          <p:nvPr/>
        </p:nvSpPr>
        <p:spPr>
          <a:xfrm>
            <a:off x="705394" y="1563326"/>
            <a:ext cx="901338" cy="8188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5CC8EAD6-5DA7-403D-9E95-612869416204}"/>
              </a:ext>
            </a:extLst>
          </p:cNvPr>
          <p:cNvSpPr/>
          <p:nvPr/>
        </p:nvSpPr>
        <p:spPr>
          <a:xfrm rot="2632012">
            <a:off x="26734" y="3517424"/>
            <a:ext cx="390067" cy="334929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8C40B49A-9C98-4DC3-9CD9-AFE06D302B37}"/>
              </a:ext>
            </a:extLst>
          </p:cNvPr>
          <p:cNvSpPr/>
          <p:nvPr/>
        </p:nvSpPr>
        <p:spPr>
          <a:xfrm rot="2632012">
            <a:off x="355541" y="2809631"/>
            <a:ext cx="390067" cy="334929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FAB4F57-E59C-45F4-810B-C4401196DB2E}"/>
              </a:ext>
            </a:extLst>
          </p:cNvPr>
          <p:cNvSpPr/>
          <p:nvPr/>
        </p:nvSpPr>
        <p:spPr>
          <a:xfrm>
            <a:off x="4351293" y="3519788"/>
            <a:ext cx="368027" cy="33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DFD6576-AD51-4E2B-8EDD-525858279067}"/>
              </a:ext>
            </a:extLst>
          </p:cNvPr>
          <p:cNvSpPr/>
          <p:nvPr/>
        </p:nvSpPr>
        <p:spPr bwMode="auto">
          <a:xfrm>
            <a:off x="5104766" y="2471103"/>
            <a:ext cx="45719" cy="45719"/>
          </a:xfrm>
          <a:prstGeom prst="ellipse">
            <a:avLst/>
          </a:prstGeom>
          <a:solidFill>
            <a:srgbClr val="386834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zh-CN" altLang="en-US" sz="9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3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2" y="1249560"/>
            <a:ext cx="7395908" cy="4358879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A4E1365-542E-49D8-9121-18DD8510A4A9}"/>
              </a:ext>
            </a:extLst>
          </p:cNvPr>
          <p:cNvSpPr/>
          <p:nvPr/>
        </p:nvSpPr>
        <p:spPr>
          <a:xfrm>
            <a:off x="5544153" y="2376229"/>
            <a:ext cx="954618" cy="7066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07CCB5-2123-48CF-92AD-E42EDC1596D5}"/>
              </a:ext>
            </a:extLst>
          </p:cNvPr>
          <p:cNvSpPr/>
          <p:nvPr/>
        </p:nvSpPr>
        <p:spPr>
          <a:xfrm>
            <a:off x="684930" y="3720239"/>
            <a:ext cx="19757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FF0247-CFAD-46C1-B393-E7ED8DBC3ACF}"/>
              </a:ext>
            </a:extLst>
          </p:cNvPr>
          <p:cNvSpPr/>
          <p:nvPr/>
        </p:nvSpPr>
        <p:spPr>
          <a:xfrm>
            <a:off x="973160" y="2474976"/>
            <a:ext cx="901338" cy="2545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35FDD600-0664-48AF-8975-094DB7A09CAC}"/>
              </a:ext>
            </a:extLst>
          </p:cNvPr>
          <p:cNvSpPr/>
          <p:nvPr/>
        </p:nvSpPr>
        <p:spPr>
          <a:xfrm rot="2632012">
            <a:off x="535312" y="3417233"/>
            <a:ext cx="311980" cy="277604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CCA959B5-9B95-4B54-9F94-3C86547F27B7}"/>
              </a:ext>
            </a:extLst>
          </p:cNvPr>
          <p:cNvSpPr/>
          <p:nvPr/>
        </p:nvSpPr>
        <p:spPr>
          <a:xfrm rot="2632012">
            <a:off x="749616" y="2315952"/>
            <a:ext cx="287541" cy="261750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F48DE3C-C20D-42C0-A120-CD608B9F1035}"/>
              </a:ext>
            </a:extLst>
          </p:cNvPr>
          <p:cNvSpPr/>
          <p:nvPr/>
        </p:nvSpPr>
        <p:spPr>
          <a:xfrm>
            <a:off x="5673176" y="3302725"/>
            <a:ext cx="599608" cy="5194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B0FA978-67AC-4530-8BAE-34347636D4F3}"/>
              </a:ext>
            </a:extLst>
          </p:cNvPr>
          <p:cNvSpPr/>
          <p:nvPr/>
        </p:nvSpPr>
        <p:spPr bwMode="auto">
          <a:xfrm>
            <a:off x="4914266" y="2488566"/>
            <a:ext cx="45719" cy="45719"/>
          </a:xfrm>
          <a:prstGeom prst="ellipse">
            <a:avLst/>
          </a:prstGeom>
          <a:solidFill>
            <a:srgbClr val="386834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zh-CN" altLang="en-US" sz="9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F32E97-46FB-49DC-8DD6-9FBC5D85C387}"/>
              </a:ext>
            </a:extLst>
          </p:cNvPr>
          <p:cNvSpPr txBox="1"/>
          <p:nvPr/>
        </p:nvSpPr>
        <p:spPr>
          <a:xfrm>
            <a:off x="2010717" y="2265204"/>
            <a:ext cx="5969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</a:schemeClr>
                </a:solidFill>
              </a:rPr>
              <a:t>示波器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4A67266-79FC-47A0-A0E1-8658C32BE4D8}"/>
              </a:ext>
            </a:extLst>
          </p:cNvPr>
          <p:cNvCxnSpPr>
            <a:stCxn id="3" idx="1"/>
          </p:cNvCxnSpPr>
          <p:nvPr/>
        </p:nvCxnSpPr>
        <p:spPr bwMode="auto">
          <a:xfrm flipH="1">
            <a:off x="1774003" y="2388315"/>
            <a:ext cx="236714" cy="145971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A6ABFD0-144D-4699-8BB3-6320EECD12E5}"/>
              </a:ext>
            </a:extLst>
          </p:cNvPr>
          <p:cNvCxnSpPr/>
          <p:nvPr/>
        </p:nvCxnSpPr>
        <p:spPr bwMode="auto">
          <a:xfrm flipH="1" flipV="1">
            <a:off x="1763596" y="2657397"/>
            <a:ext cx="192604" cy="99024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B7D94E5-7264-473F-BE54-32EBCA377930}"/>
              </a:ext>
            </a:extLst>
          </p:cNvPr>
          <p:cNvSpPr txBox="1"/>
          <p:nvPr/>
        </p:nvSpPr>
        <p:spPr>
          <a:xfrm>
            <a:off x="2010717" y="2634536"/>
            <a:ext cx="90133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</a:schemeClr>
                </a:solidFill>
              </a:rPr>
              <a:t>逻辑分析仪</a:t>
            </a:r>
          </a:p>
        </p:txBody>
      </p:sp>
    </p:spTree>
    <p:extLst>
      <p:ext uri="{BB962C8B-B14F-4D97-AF65-F5344CB8AC3E}">
        <p14:creationId xmlns:p14="http://schemas.microsoft.com/office/powerpoint/2010/main" val="138136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827546"/>
            <a:ext cx="8254093" cy="4936271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4E6B38A-797D-4A29-A921-C242D2849003}"/>
              </a:ext>
            </a:extLst>
          </p:cNvPr>
          <p:cNvSpPr/>
          <p:nvPr/>
        </p:nvSpPr>
        <p:spPr>
          <a:xfrm>
            <a:off x="261257" y="2547803"/>
            <a:ext cx="19757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CF79C0D-0C65-4290-8F12-3D27B0716FFD}"/>
              </a:ext>
            </a:extLst>
          </p:cNvPr>
          <p:cNvSpPr/>
          <p:nvPr/>
        </p:nvSpPr>
        <p:spPr>
          <a:xfrm>
            <a:off x="691302" y="2625089"/>
            <a:ext cx="901338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1D77AEFF-3B74-4198-911E-F3C3307379FA}"/>
              </a:ext>
            </a:extLst>
          </p:cNvPr>
          <p:cNvSpPr/>
          <p:nvPr/>
        </p:nvSpPr>
        <p:spPr>
          <a:xfrm rot="2632012">
            <a:off x="111639" y="2244797"/>
            <a:ext cx="311980" cy="277604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5C9BFF92-FC98-4B2C-966C-26E9CF3B26F2}"/>
              </a:ext>
            </a:extLst>
          </p:cNvPr>
          <p:cNvSpPr/>
          <p:nvPr/>
        </p:nvSpPr>
        <p:spPr>
          <a:xfrm rot="2632012">
            <a:off x="421202" y="2300229"/>
            <a:ext cx="287541" cy="261750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A5A060F-084A-4D8B-9629-082B05A57CCA}"/>
              </a:ext>
            </a:extLst>
          </p:cNvPr>
          <p:cNvSpPr/>
          <p:nvPr/>
        </p:nvSpPr>
        <p:spPr>
          <a:xfrm>
            <a:off x="3963244" y="3199161"/>
            <a:ext cx="288716" cy="2298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820355-B515-4ED8-9492-919AA2055CAB}"/>
              </a:ext>
            </a:extLst>
          </p:cNvPr>
          <p:cNvSpPr/>
          <p:nvPr/>
        </p:nvSpPr>
        <p:spPr>
          <a:xfrm>
            <a:off x="4323502" y="3717321"/>
            <a:ext cx="416138" cy="1993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C67DDCD-8992-4704-B0F6-D4545CF07294}"/>
              </a:ext>
            </a:extLst>
          </p:cNvPr>
          <p:cNvSpPr/>
          <p:nvPr/>
        </p:nvSpPr>
        <p:spPr bwMode="auto">
          <a:xfrm>
            <a:off x="5082541" y="2250440"/>
            <a:ext cx="45719" cy="45719"/>
          </a:xfrm>
          <a:prstGeom prst="ellipse">
            <a:avLst/>
          </a:prstGeom>
          <a:solidFill>
            <a:srgbClr val="386834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zh-CN" altLang="en-US" sz="9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A713C94-6C4B-44E8-96FB-8433C7F0A28F}"/>
              </a:ext>
            </a:extLst>
          </p:cNvPr>
          <p:cNvSpPr/>
          <p:nvPr/>
        </p:nvSpPr>
        <p:spPr>
          <a:xfrm>
            <a:off x="341164" y="5670898"/>
            <a:ext cx="268435" cy="1546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C1442C-8918-4366-B088-7CCD8ED688BE}"/>
              </a:ext>
            </a:extLst>
          </p:cNvPr>
          <p:cNvSpPr txBox="1"/>
          <p:nvPr/>
        </p:nvSpPr>
        <p:spPr>
          <a:xfrm>
            <a:off x="458833" y="6136190"/>
            <a:ext cx="1961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完成电路连接后点击运行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3BF217D-F162-4EBB-AF14-FE689D0EB545}"/>
              </a:ext>
            </a:extLst>
          </p:cNvPr>
          <p:cNvCxnSpPr>
            <a:stCxn id="15" idx="2"/>
          </p:cNvCxnSpPr>
          <p:nvPr/>
        </p:nvCxnSpPr>
        <p:spPr bwMode="auto">
          <a:xfrm>
            <a:off x="475382" y="5825505"/>
            <a:ext cx="245665" cy="36180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3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85" y="1496516"/>
            <a:ext cx="5328029" cy="4093055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25AA06-0F48-4394-AC47-CD17C81592B0}"/>
              </a:ext>
            </a:extLst>
          </p:cNvPr>
          <p:cNvSpPr/>
          <p:nvPr/>
        </p:nvSpPr>
        <p:spPr>
          <a:xfrm>
            <a:off x="7033176" y="2543561"/>
            <a:ext cx="19757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9FE883B-5EC8-48D8-9076-BDA7C4F0AB3F}"/>
              </a:ext>
            </a:extLst>
          </p:cNvPr>
          <p:cNvSpPr/>
          <p:nvPr/>
        </p:nvSpPr>
        <p:spPr>
          <a:xfrm>
            <a:off x="1798991" y="2389916"/>
            <a:ext cx="901338" cy="1774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235703-448A-45C1-A525-353F838FCA3F}"/>
              </a:ext>
            </a:extLst>
          </p:cNvPr>
          <p:cNvSpPr/>
          <p:nvPr/>
        </p:nvSpPr>
        <p:spPr>
          <a:xfrm>
            <a:off x="6363175" y="3682630"/>
            <a:ext cx="901338" cy="929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EA5AFE60-A91C-44C7-9410-68BE87B03E99}"/>
              </a:ext>
            </a:extLst>
          </p:cNvPr>
          <p:cNvSpPr/>
          <p:nvPr/>
        </p:nvSpPr>
        <p:spPr>
          <a:xfrm rot="2632012">
            <a:off x="1435985" y="2139577"/>
            <a:ext cx="311980" cy="277604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2B9A30E4-7E47-4C07-843F-9D5C6947113B}"/>
              </a:ext>
            </a:extLst>
          </p:cNvPr>
          <p:cNvSpPr/>
          <p:nvPr/>
        </p:nvSpPr>
        <p:spPr>
          <a:xfrm rot="2632012">
            <a:off x="6822689" y="2214000"/>
            <a:ext cx="311980" cy="277604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F1FBF6A8-D393-4A3D-BFDE-ED68991F8386}"/>
              </a:ext>
            </a:extLst>
          </p:cNvPr>
          <p:cNvSpPr/>
          <p:nvPr/>
        </p:nvSpPr>
        <p:spPr>
          <a:xfrm rot="2632012">
            <a:off x="6062988" y="3543828"/>
            <a:ext cx="311980" cy="277604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88A59A-D6E4-4B10-8845-3C0088C59E7C}"/>
              </a:ext>
            </a:extLst>
          </p:cNvPr>
          <p:cNvSpPr txBox="1"/>
          <p:nvPr/>
        </p:nvSpPr>
        <p:spPr>
          <a:xfrm>
            <a:off x="0" y="1229820"/>
            <a:ext cx="199395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400" dirty="0"/>
              <a:t>当触发事件发生时，示波器会捕获一条波形</a:t>
            </a:r>
            <a:endParaRPr lang="en-US" altLang="zh-CN" sz="1400" dirty="0"/>
          </a:p>
          <a:p>
            <a:r>
              <a:rPr lang="en-US" altLang="zh-CN" sz="1400" dirty="0"/>
              <a:t>*</a:t>
            </a:r>
            <a:r>
              <a:rPr lang="zh-CN" altLang="en-US" sz="1400" dirty="0"/>
              <a:t>设置为最慢的信号</a:t>
            </a:r>
          </a:p>
        </p:txBody>
      </p:sp>
    </p:spTree>
    <p:extLst>
      <p:ext uri="{BB962C8B-B14F-4D97-AF65-F5344CB8AC3E}">
        <p14:creationId xmlns:p14="http://schemas.microsoft.com/office/powerpoint/2010/main" val="175190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4359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kumimoji="1" lang="zh-CN" alt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  </a:t>
            </a:r>
          </a:p>
        </p:txBody>
      </p:sp>
      <p:sp>
        <p:nvSpPr>
          <p:cNvPr id="1325059" name="Text Box 3"/>
          <p:cNvSpPr txBox="1">
            <a:spLocks noChangeArrowheads="1"/>
          </p:cNvSpPr>
          <p:nvPr/>
        </p:nvSpPr>
        <p:spPr bwMode="auto">
          <a:xfrm>
            <a:off x="419100" y="371475"/>
            <a:ext cx="42719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2425" indent="-352425">
              <a:lnSpc>
                <a:spcPct val="12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kumimoji="1" lang="zh-CN" alt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  提</a:t>
            </a:r>
            <a:r>
              <a:rPr kumimoji="1" lang="en-US" altLang="zh-CN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	</a:t>
            </a:r>
            <a:r>
              <a:rPr kumimoji="1" lang="zh-CN" alt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纲</a:t>
            </a:r>
            <a:endParaRPr kumimoji="1" lang="en-US" altLang="zh-CN" sz="5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49086" y="2409825"/>
            <a:ext cx="7924800" cy="40671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3200" kern="1200">
                <a:solidFill>
                  <a:srgbClr val="000066"/>
                </a:solidFill>
                <a:latin typeface="Arial" pitchFamily="34" charset="0"/>
                <a:ea typeface="黑体" pitchFamily="49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None/>
              <a:defRPr/>
            </a:pPr>
            <a:r>
              <a:rPr kumimoji="1" lang="zh-CN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实验</a:t>
            </a:r>
            <a:r>
              <a:rPr kumimoji="1" lang="en-US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1.</a:t>
            </a:r>
            <a:r>
              <a:rPr kumimoji="1" lang="zh-CN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计算机辅助电路仿真技术</a:t>
            </a:r>
            <a:endParaRPr kumimoji="1" lang="en-US" altLang="zh-CN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None/>
              <a:defRPr/>
            </a:pPr>
            <a:endParaRPr kumimoji="1" lang="en-US" altLang="zh-CN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None/>
              <a:defRPr/>
            </a:pPr>
            <a:r>
              <a:rPr kumimoji="1" lang="zh-CN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实验</a:t>
            </a:r>
            <a:r>
              <a:rPr kumimoji="1" lang="en-US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2. </a:t>
            </a:r>
            <a:r>
              <a:rPr kumimoji="1" lang="zh-CN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数字电路实验环境</a:t>
            </a:r>
            <a:endParaRPr kumimoji="1" lang="en-US" altLang="zh-CN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1" lang="zh-CN" altLang="en-US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endParaRPr lang="zh-CN" altLang="en-US" sz="3600" dirty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3047F06-F6AD-47B9-B043-BB2C393C5815}" type="slidenum">
              <a:rPr lang="zh-CN" altLang="en-GB" smtClean="0"/>
              <a:pPr/>
              <a:t>2</a:t>
            </a:fld>
            <a:endParaRPr lang="en-GB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9" y="1628180"/>
            <a:ext cx="6134094" cy="4003584"/>
          </a:xfr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C3349351-8CFC-4F3B-82DB-FDC26D8742A5}"/>
              </a:ext>
            </a:extLst>
          </p:cNvPr>
          <p:cNvSpPr/>
          <p:nvPr/>
        </p:nvSpPr>
        <p:spPr>
          <a:xfrm rot="2632012">
            <a:off x="6165403" y="1993382"/>
            <a:ext cx="311980" cy="277604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1BABF1-48B0-4CE7-BB60-ABBB3AE1AEDD}"/>
              </a:ext>
            </a:extLst>
          </p:cNvPr>
          <p:cNvSpPr/>
          <p:nvPr/>
        </p:nvSpPr>
        <p:spPr>
          <a:xfrm>
            <a:off x="6431255" y="2212990"/>
            <a:ext cx="19757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F661AF-234D-41DC-A184-5E94CD3B65D5}"/>
              </a:ext>
            </a:extLst>
          </p:cNvPr>
          <p:cNvSpPr/>
          <p:nvPr/>
        </p:nvSpPr>
        <p:spPr>
          <a:xfrm>
            <a:off x="7277597" y="2212990"/>
            <a:ext cx="19757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0FF0C0-FE72-4FAD-917B-018D85DAB515}"/>
              </a:ext>
            </a:extLst>
          </p:cNvPr>
          <p:cNvSpPr/>
          <p:nvPr/>
        </p:nvSpPr>
        <p:spPr>
          <a:xfrm>
            <a:off x="6431255" y="4085043"/>
            <a:ext cx="19757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CCBEC9-2DCF-4C2C-B07E-F44EB3D17872}"/>
              </a:ext>
            </a:extLst>
          </p:cNvPr>
          <p:cNvSpPr/>
          <p:nvPr/>
        </p:nvSpPr>
        <p:spPr>
          <a:xfrm>
            <a:off x="7277597" y="4085042"/>
            <a:ext cx="197576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62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553"/>
            <a:ext cx="9144000" cy="486489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0B7DCE-9E9C-4710-9CDD-889FF28E17B5}"/>
              </a:ext>
            </a:extLst>
          </p:cNvPr>
          <p:cNvSpPr/>
          <p:nvPr/>
        </p:nvSpPr>
        <p:spPr>
          <a:xfrm>
            <a:off x="2761462" y="1079134"/>
            <a:ext cx="408457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52DF12-BC0C-4808-9F84-915A1A9860FA}"/>
              </a:ext>
            </a:extLst>
          </p:cNvPr>
          <p:cNvSpPr/>
          <p:nvPr/>
        </p:nvSpPr>
        <p:spPr>
          <a:xfrm>
            <a:off x="2768114" y="4572142"/>
            <a:ext cx="1937998" cy="254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1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88C87-E38A-40CA-9240-CBF98754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2628"/>
            <a:ext cx="4136571" cy="696685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练习：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4A1717-84B1-41FC-8505-ED183D89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44" y="1240971"/>
            <a:ext cx="7957456" cy="437605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US" altLang="zh-CN" sz="2400" b="1" kern="12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400" b="1" kern="1200" dirty="0">
                <a:ea typeface="宋体" pitchFamily="2" charset="-122"/>
              </a:rPr>
              <a:t>在</a:t>
            </a:r>
            <a:r>
              <a:rPr lang="en-US" altLang="zh-CN" sz="2400" b="1" kern="1200" dirty="0">
                <a:ea typeface="宋体" pitchFamily="2" charset="-122"/>
              </a:rPr>
              <a:t>Proteus</a:t>
            </a:r>
            <a:r>
              <a:rPr lang="zh-CN" altLang="en-US" sz="2400" b="1" kern="1200" dirty="0">
                <a:ea typeface="宋体" pitchFamily="2" charset="-122"/>
              </a:rPr>
              <a:t>环境下完成基于</a:t>
            </a:r>
            <a:r>
              <a:rPr lang="en-US" altLang="zh-CN" sz="2400" b="1" kern="1200" dirty="0">
                <a:ea typeface="宋体" pitchFamily="2" charset="-122"/>
              </a:rPr>
              <a:t>74LS197</a:t>
            </a:r>
            <a:r>
              <a:rPr lang="zh-CN" altLang="en-US" sz="2400" b="1" kern="1200" dirty="0">
                <a:ea typeface="宋体" pitchFamily="2" charset="-122"/>
              </a:rPr>
              <a:t>的十六进制计数器的设计，观察并记录</a:t>
            </a:r>
            <a:r>
              <a:rPr lang="en-US" altLang="zh-CN" sz="2400" b="1" kern="1200" dirty="0">
                <a:ea typeface="宋体" pitchFamily="2" charset="-122"/>
              </a:rPr>
              <a:t>CLK1</a:t>
            </a:r>
            <a:r>
              <a:rPr lang="zh-CN" altLang="en-US" sz="2400" b="1" kern="1200" dirty="0">
                <a:ea typeface="宋体" pitchFamily="2" charset="-122"/>
              </a:rPr>
              <a:t>，</a:t>
            </a:r>
            <a:r>
              <a:rPr lang="en-US" altLang="zh-CN" sz="2400" b="1" kern="1200" dirty="0">
                <a:ea typeface="宋体" pitchFamily="2" charset="-122"/>
              </a:rPr>
              <a:t>Q0</a:t>
            </a:r>
            <a:r>
              <a:rPr lang="zh-CN" altLang="en-US" sz="2400" b="1" kern="1200" dirty="0">
                <a:ea typeface="宋体" pitchFamily="2" charset="-122"/>
              </a:rPr>
              <a:t>、</a:t>
            </a:r>
            <a:r>
              <a:rPr lang="en-US" altLang="zh-CN" sz="2400" b="1" kern="1200" dirty="0">
                <a:ea typeface="宋体" pitchFamily="2" charset="-122"/>
              </a:rPr>
              <a:t>Q1</a:t>
            </a:r>
            <a:r>
              <a:rPr lang="zh-CN" altLang="en-US" sz="2400" b="1" kern="1200" dirty="0">
                <a:ea typeface="宋体" pitchFamily="2" charset="-122"/>
              </a:rPr>
              <a:t>、</a:t>
            </a:r>
            <a:r>
              <a:rPr lang="en-US" altLang="zh-CN" sz="2400" b="1" kern="1200" dirty="0">
                <a:ea typeface="宋体" pitchFamily="2" charset="-122"/>
              </a:rPr>
              <a:t>Q2</a:t>
            </a:r>
            <a:r>
              <a:rPr lang="zh-CN" altLang="en-US" sz="2400" b="1" kern="1200" dirty="0">
                <a:ea typeface="宋体" pitchFamily="2" charset="-122"/>
              </a:rPr>
              <a:t>和</a:t>
            </a:r>
            <a:r>
              <a:rPr lang="en-US" altLang="zh-CN" sz="2400" b="1" kern="1200" dirty="0">
                <a:ea typeface="宋体" pitchFamily="2" charset="-122"/>
              </a:rPr>
              <a:t>Q3</a:t>
            </a:r>
            <a:r>
              <a:rPr lang="zh-CN" altLang="en-US" sz="2400" b="1" kern="1200" dirty="0">
                <a:ea typeface="宋体" pitchFamily="2" charset="-122"/>
              </a:rPr>
              <a:t>的波形，分析波形是否符合十六进制计数器的逻辑关系。</a:t>
            </a:r>
            <a:endParaRPr lang="en-US" altLang="zh-CN" sz="2400" b="1" kern="12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z="2400" b="1" kern="1200" dirty="0">
              <a:ea typeface="宋体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400" b="1" kern="1200" dirty="0">
                <a:ea typeface="宋体" pitchFamily="2" charset="-122"/>
              </a:rPr>
              <a:t>使用</a:t>
            </a:r>
            <a:r>
              <a:rPr lang="en-US" altLang="zh-CN" sz="2400" b="1" kern="1200" dirty="0">
                <a:ea typeface="宋体" pitchFamily="2" charset="-122"/>
              </a:rPr>
              <a:t>Proteus</a:t>
            </a:r>
            <a:r>
              <a:rPr lang="zh-CN" altLang="en-US" sz="2400" b="1" kern="1200" dirty="0">
                <a:ea typeface="宋体" pitchFamily="2" charset="-122"/>
              </a:rPr>
              <a:t>仿真软件动态测试</a:t>
            </a:r>
            <a:r>
              <a:rPr lang="en-US" altLang="zh-CN" sz="2400" b="1" kern="1200" dirty="0">
                <a:ea typeface="宋体" pitchFamily="2" charset="-122"/>
              </a:rPr>
              <a:t>74LS00(</a:t>
            </a:r>
            <a:r>
              <a:rPr lang="zh-CN" altLang="en-US" sz="2400" b="1" kern="1200" dirty="0">
                <a:ea typeface="宋体" pitchFamily="2" charset="-122"/>
              </a:rPr>
              <a:t>与非门</a:t>
            </a:r>
            <a:r>
              <a:rPr lang="en-US" altLang="zh-CN" sz="2400" b="1" kern="1200" dirty="0">
                <a:ea typeface="宋体" pitchFamily="2" charset="-122"/>
              </a:rPr>
              <a:t>)</a:t>
            </a:r>
            <a:r>
              <a:rPr lang="zh-CN" altLang="en-US" sz="2400" b="1" kern="1200" dirty="0">
                <a:ea typeface="宋体" pitchFamily="2" charset="-122"/>
              </a:rPr>
              <a:t>、</a:t>
            </a:r>
            <a:r>
              <a:rPr lang="en-US" altLang="zh-CN" sz="2400" b="1" kern="1200" dirty="0">
                <a:ea typeface="宋体" pitchFamily="2" charset="-122"/>
              </a:rPr>
              <a:t>74LS08 (</a:t>
            </a:r>
            <a:r>
              <a:rPr lang="zh-CN" altLang="en-US" sz="2400" b="1" kern="1200" dirty="0">
                <a:ea typeface="宋体" pitchFamily="2" charset="-122"/>
              </a:rPr>
              <a:t>与门</a:t>
            </a:r>
            <a:r>
              <a:rPr lang="en-US" altLang="zh-CN" sz="2400" b="1" kern="1200" dirty="0">
                <a:ea typeface="宋体" pitchFamily="2" charset="-122"/>
              </a:rPr>
              <a:t>) </a:t>
            </a:r>
            <a:r>
              <a:rPr lang="zh-CN" altLang="en-US" sz="2400" b="1" kern="1200" dirty="0">
                <a:ea typeface="宋体" pitchFamily="2" charset="-122"/>
              </a:rPr>
              <a:t>、</a:t>
            </a:r>
            <a:r>
              <a:rPr lang="en-US" altLang="zh-CN" sz="2400" b="1" kern="1200" dirty="0">
                <a:ea typeface="宋体" pitchFamily="2" charset="-122"/>
              </a:rPr>
              <a:t>74LS20 (</a:t>
            </a:r>
            <a:r>
              <a:rPr lang="zh-CN" altLang="en-US" sz="2400" b="1" kern="1200" dirty="0">
                <a:ea typeface="宋体" pitchFamily="2" charset="-122"/>
              </a:rPr>
              <a:t>与非门</a:t>
            </a:r>
            <a:r>
              <a:rPr lang="en-US" altLang="zh-CN" sz="2400" b="1" kern="1200" dirty="0">
                <a:ea typeface="宋体" pitchFamily="2" charset="-122"/>
              </a:rPr>
              <a:t>) </a:t>
            </a:r>
            <a:r>
              <a:rPr lang="zh-CN" altLang="en-US" sz="2400" b="1" kern="1200" dirty="0">
                <a:ea typeface="宋体" pitchFamily="2" charset="-122"/>
              </a:rPr>
              <a:t>、</a:t>
            </a:r>
            <a:r>
              <a:rPr lang="en-US" altLang="zh-CN" sz="2400" b="1" kern="1200" dirty="0">
                <a:ea typeface="宋体" pitchFamily="2" charset="-122"/>
              </a:rPr>
              <a:t>74LS86(</a:t>
            </a:r>
            <a:r>
              <a:rPr lang="zh-CN" altLang="en-US" sz="2400" b="1" kern="1200" dirty="0">
                <a:ea typeface="宋体" pitchFamily="2" charset="-122"/>
              </a:rPr>
              <a:t>异或门</a:t>
            </a:r>
            <a:r>
              <a:rPr lang="en-US" altLang="zh-CN" sz="2400" b="1" kern="1200" dirty="0">
                <a:ea typeface="宋体" pitchFamily="2" charset="-122"/>
              </a:rPr>
              <a:t>)</a:t>
            </a:r>
            <a:r>
              <a:rPr lang="zh-CN" altLang="en-US" sz="2400" b="1" kern="1200" dirty="0">
                <a:ea typeface="宋体" pitchFamily="2" charset="-122"/>
              </a:rPr>
              <a:t>，利用虚拟逻辑分析仪和虚拟示波器观察门电路芯片的输入、输出引脚的波形，并将仿真结果与各芯片的真值表进行对照。</a:t>
            </a:r>
            <a:endParaRPr lang="en-US" altLang="zh-CN" sz="2400" b="1" kern="1200" dirty="0">
              <a:ea typeface="宋体" pitchFamily="2" charset="-122"/>
            </a:endParaRPr>
          </a:p>
          <a:p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91F1A9-90F1-4C9C-BF36-F4FE9BE2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B7902AF8-08E2-0785-F7C9-E0E6D0969D25}"/>
              </a:ext>
            </a:extLst>
          </p:cNvPr>
          <p:cNvSpPr txBox="1">
            <a:spLocks/>
          </p:cNvSpPr>
          <p:nvPr/>
        </p:nvSpPr>
        <p:spPr bwMode="auto">
          <a:xfrm>
            <a:off x="-7842" y="248479"/>
            <a:ext cx="8466042" cy="6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计算机辅助电路仿真技术</a:t>
            </a:r>
          </a:p>
        </p:txBody>
      </p:sp>
    </p:spTree>
    <p:extLst>
      <p:ext uri="{BB962C8B-B14F-4D97-AF65-F5344CB8AC3E}">
        <p14:creationId xmlns:p14="http://schemas.microsoft.com/office/powerpoint/2010/main" val="3150244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1974ED-2186-464E-8A72-3CD00FA7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FC2BE5-D485-43D4-AB39-25AC82DC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23</a:t>
            </a:fld>
            <a:endParaRPr lang="en-GB" altLang="zh-CN"/>
          </a:p>
        </p:txBody>
      </p:sp>
      <p:pic>
        <p:nvPicPr>
          <p:cNvPr id="18" name="内容占位符 17">
            <a:extLst>
              <a:ext uri="{FF2B5EF4-FFF2-40B4-BE49-F238E27FC236}">
                <a16:creationId xmlns:a16="http://schemas.microsoft.com/office/drawing/2014/main" id="{0D6210D6-6323-4B1C-B96D-3AC0EB997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8" y="1014855"/>
            <a:ext cx="6749701" cy="5233545"/>
          </a:xfrm>
        </p:spPr>
      </p:pic>
    </p:spTree>
    <p:extLst>
      <p:ext uri="{BB962C8B-B14F-4D97-AF65-F5344CB8AC3E}">
        <p14:creationId xmlns:p14="http://schemas.microsoft.com/office/powerpoint/2010/main" val="355862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2C5A6AC-C70B-4025-8668-89F2FC1E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1540" y="66143"/>
            <a:ext cx="5665875" cy="755154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BBA0FAF-9060-4967-84A6-F446E4DC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234"/>
            <a:ext cx="7881257" cy="664029"/>
          </a:xfrm>
        </p:spPr>
        <p:txBody>
          <a:bodyPr/>
          <a:lstStyle/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2.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数字电路实验环境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F8F750-8AB0-47B5-AB5E-3FBA816C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939" y="235223"/>
            <a:ext cx="1419861" cy="77375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/>
              <a:t>实验箱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8AF7A7-75D7-4845-A7A5-9082628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EE6E03-074B-4630-8E94-93C5F72EF45D}"/>
              </a:ext>
            </a:extLst>
          </p:cNvPr>
          <p:cNvSpPr/>
          <p:nvPr/>
        </p:nvSpPr>
        <p:spPr>
          <a:xfrm>
            <a:off x="7817715" y="1279438"/>
            <a:ext cx="367575" cy="5565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BAE971-8A11-42E3-95D6-34D4DAD4A111}"/>
              </a:ext>
            </a:extLst>
          </p:cNvPr>
          <p:cNvSpPr/>
          <p:nvPr/>
        </p:nvSpPr>
        <p:spPr>
          <a:xfrm>
            <a:off x="4970045" y="3298572"/>
            <a:ext cx="568722" cy="8383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210879-02BA-441C-A4FF-CD678E65823E}"/>
              </a:ext>
            </a:extLst>
          </p:cNvPr>
          <p:cNvSpPr/>
          <p:nvPr/>
        </p:nvSpPr>
        <p:spPr>
          <a:xfrm>
            <a:off x="4342535" y="3302838"/>
            <a:ext cx="568721" cy="8383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D451FC-30FF-4FAE-A1CF-50B35B67ADC9}"/>
              </a:ext>
            </a:extLst>
          </p:cNvPr>
          <p:cNvSpPr txBox="1"/>
          <p:nvPr/>
        </p:nvSpPr>
        <p:spPr>
          <a:xfrm>
            <a:off x="4055690" y="4267978"/>
            <a:ext cx="456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VCC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762283F6-D930-4D78-944B-C49729958BAF}"/>
              </a:ext>
            </a:extLst>
          </p:cNvPr>
          <p:cNvSpPr/>
          <p:nvPr/>
        </p:nvSpPr>
        <p:spPr>
          <a:xfrm rot="18656925">
            <a:off x="4266169" y="4141131"/>
            <a:ext cx="178156" cy="190411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DC1B05-7D02-4807-AB23-CD4DB3F9951E}"/>
              </a:ext>
            </a:extLst>
          </p:cNvPr>
          <p:cNvSpPr txBox="1"/>
          <p:nvPr/>
        </p:nvSpPr>
        <p:spPr>
          <a:xfrm>
            <a:off x="5634496" y="4267978"/>
            <a:ext cx="532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</a:rPr>
              <a:t>GND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0548A89-7918-4887-97F8-C12048F2881D}"/>
              </a:ext>
            </a:extLst>
          </p:cNvPr>
          <p:cNvSpPr/>
          <p:nvPr/>
        </p:nvSpPr>
        <p:spPr>
          <a:xfrm rot="13707795">
            <a:off x="5545418" y="4169922"/>
            <a:ext cx="178156" cy="190411"/>
          </a:xfrm>
          <a:prstGeom prst="rightArrow">
            <a:avLst>
              <a:gd name="adj1" fmla="val 27653"/>
              <a:gd name="adj2" fmla="val 602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784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3CB13-9A86-4BF3-A875-1173C0DF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3345821-48F3-416E-BB4E-4F279DEF5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" y="1738333"/>
            <a:ext cx="4119895" cy="408908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F0A065-A3F8-455A-8FA6-47BB2B0B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25</a:t>
            </a:fld>
            <a:endParaRPr lang="en-GB" alt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C2A8C5-9B42-4C1B-A438-E04B7F93D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r="14670" b="3792"/>
          <a:stretch/>
        </p:blipFill>
        <p:spPr>
          <a:xfrm>
            <a:off x="4215287" y="2159112"/>
            <a:ext cx="4892459" cy="31245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D93B453-7E45-4566-908F-3CA9F9DE096E}"/>
              </a:ext>
            </a:extLst>
          </p:cNvPr>
          <p:cNvSpPr txBox="1"/>
          <p:nvPr/>
        </p:nvSpPr>
        <p:spPr>
          <a:xfrm>
            <a:off x="95392" y="5889890"/>
            <a:ext cx="3641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教材</a:t>
            </a:r>
            <a:r>
              <a:rPr lang="en-US" altLang="zh-CN" sz="1600" dirty="0"/>
              <a:t>P17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9335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>
            <a:extLst>
              <a:ext uri="{FF2B5EF4-FFF2-40B4-BE49-F238E27FC236}">
                <a16:creationId xmlns:a16="http://schemas.microsoft.com/office/drawing/2014/main" id="{4BD839A1-BC43-4186-986C-413F4B35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52" y="1022351"/>
            <a:ext cx="8105774" cy="531586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数字存储示波器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EA6ACC-AC6A-4234-9AE1-31985496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95" y="1693412"/>
            <a:ext cx="8105774" cy="2056039"/>
          </a:xfrm>
        </p:spPr>
        <p:txBody>
          <a:bodyPr/>
          <a:lstStyle/>
          <a:p>
            <a:pPr>
              <a:defRPr/>
            </a:pPr>
            <a:r>
              <a:rPr lang="zh-CN" altLang="en-US" sz="2000" dirty="0"/>
              <a:t>信号进入示波器后立刻通过高速</a:t>
            </a:r>
            <a:r>
              <a:rPr lang="en-US" altLang="zh-CN" sz="2000" dirty="0"/>
              <a:t>A/D</a:t>
            </a:r>
            <a:r>
              <a:rPr lang="zh-CN" altLang="en-US" sz="2000" dirty="0"/>
              <a:t>转换器将模拟信号前端快速采样，存储其数字化信号。</a:t>
            </a:r>
            <a:endParaRPr lang="en-US" altLang="zh-CN" sz="2000" dirty="0"/>
          </a:p>
          <a:p>
            <a:pPr>
              <a:defRPr/>
            </a:pPr>
            <a:r>
              <a:rPr lang="zh-CN" altLang="en-US" sz="2000" dirty="0"/>
              <a:t>利用数字信号处理技术对所存储的数据进行实时快速处理，得到信号的波形及其参数，并由示波器显示，实现模拟示波器功能。</a:t>
            </a:r>
            <a:endParaRPr lang="en-US" altLang="zh-CN" sz="2000" dirty="0"/>
          </a:p>
          <a:p>
            <a:pPr>
              <a:defRPr/>
            </a:pPr>
            <a:r>
              <a:rPr lang="zh-CN" altLang="en-US" sz="2000" dirty="0"/>
              <a:t>测量精度高，还可以存储和调用显示特定时刻信号。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zh-CN" altLang="en-US" sz="2000" dirty="0"/>
          </a:p>
        </p:txBody>
      </p:sp>
      <p:pic>
        <p:nvPicPr>
          <p:cNvPr id="17412" name="图片 4">
            <a:extLst>
              <a:ext uri="{FF2B5EF4-FFF2-40B4-BE49-F238E27FC236}">
                <a16:creationId xmlns:a16="http://schemas.microsoft.com/office/drawing/2014/main" id="{6F0B23B0-4059-425F-A042-189DC189A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70" y="3527425"/>
            <a:ext cx="64484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48BA33C-D6DB-4D84-B840-4D8CA0CB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056453D-AC20-3A5D-6447-E772C2696611}"/>
              </a:ext>
            </a:extLst>
          </p:cNvPr>
          <p:cNvSpPr txBox="1">
            <a:spLocks/>
          </p:cNvSpPr>
          <p:nvPr/>
        </p:nvSpPr>
        <p:spPr bwMode="auto">
          <a:xfrm>
            <a:off x="-119743" y="207509"/>
            <a:ext cx="7881257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2.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数字电路实验环境</a:t>
            </a:r>
          </a:p>
        </p:txBody>
      </p:sp>
    </p:spTree>
    <p:extLst>
      <p:ext uri="{BB962C8B-B14F-4D97-AF65-F5344CB8AC3E}">
        <p14:creationId xmlns:p14="http://schemas.microsoft.com/office/powerpoint/2010/main" val="1043565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3EB8338-1C46-4381-9C79-77A6EBAA5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24594"/>
              </p:ext>
            </p:extLst>
          </p:nvPr>
        </p:nvGraphicFramePr>
        <p:xfrm>
          <a:off x="255867" y="3739014"/>
          <a:ext cx="4932362" cy="2966586"/>
        </p:xfrm>
        <a:graphic>
          <a:graphicData uri="http://schemas.openxmlformats.org/drawingml/2006/table">
            <a:tbl>
              <a:tblPr/>
              <a:tblGrid>
                <a:gridCol w="42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编号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说明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编号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说明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测量菜单软键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13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电源键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2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LCD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14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USB HOST </a:t>
                      </a: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接口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3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逻辑分析仪控制键</a:t>
                      </a:r>
                      <a:r>
                        <a:rPr kumimoji="0" lang="en-US" altLang="zh-CN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[1]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15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数字通道输入接口</a:t>
                      </a:r>
                      <a:r>
                        <a:rPr kumimoji="0" lang="en-US" altLang="zh-CN" sz="1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[1]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4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多功能旋钮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16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水平控制区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5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功能菜单键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17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功能菜单软键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6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信号源</a:t>
                      </a:r>
                      <a:r>
                        <a:rPr kumimoji="0" lang="en-US" altLang="zh-CN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[2]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18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垂直控制区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7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导航旋钮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19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模拟通道输入区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8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全部清除键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20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波形录制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回放控制键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9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波形自动显示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21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触发控制区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10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运行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停止控制键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22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外触发输入端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11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单次触发控制键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23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探头补偿器输出端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接地端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12 </a:t>
                      </a:r>
                      <a:endParaRPr kumimoji="0" lang="zh-CN" altLang="zh-CN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内置帮助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打印键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254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254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—— </a:t>
                      </a:r>
                      <a:endParaRPr kumimoji="0" lang="zh-CN" altLang="zh-CN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15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宋体" panose="02010600030101010101" pitchFamily="2" charset="-122"/>
                        </a:rPr>
                        <a:t>—— </a:t>
                      </a:r>
                      <a:endParaRPr kumimoji="0" lang="zh-CN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6675" marR="46355" marT="1778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1578" name="图片 7">
            <a:extLst>
              <a:ext uri="{FF2B5EF4-FFF2-40B4-BE49-F238E27FC236}">
                <a16:creationId xmlns:a16="http://schemas.microsoft.com/office/drawing/2014/main" id="{01288419-4958-42E6-8A76-C50AB5112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67" y="364238"/>
            <a:ext cx="4825495" cy="37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79" name="矩形 1">
            <a:extLst>
              <a:ext uri="{FF2B5EF4-FFF2-40B4-BE49-F238E27FC236}">
                <a16:creationId xmlns:a16="http://schemas.microsoft.com/office/drawing/2014/main" id="{03BFB8BB-22C5-447A-962A-A0810F877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67" y="132219"/>
            <a:ext cx="4669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+mn-lt"/>
                <a:ea typeface="+mn-ea"/>
              </a:rPr>
              <a:t>MSO2000A&amp;DS2000A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9F6C6F2-1266-46A7-82A6-90A8BF51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b="0" kern="120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31C02A2A-6DB3-4403-9570-03352F0E6CA5}" type="slidenum">
              <a:rPr lang="zh-CN" altLang="en-GB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8945630"/>
      </p:ext>
    </p:extLst>
  </p:cSld>
  <p:clrMapOvr>
    <a:masterClrMapping/>
  </p:clrMapOvr>
  <p:transition advTm="12468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99809">
            <a:extLst>
              <a:ext uri="{FF2B5EF4-FFF2-40B4-BE49-F238E27FC236}">
                <a16:creationId xmlns:a16="http://schemas.microsoft.com/office/drawing/2014/main" id="{DE4F7386-2AD2-44FE-8664-5474CE60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2" y="886108"/>
            <a:ext cx="32877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2">
            <a:extLst>
              <a:ext uri="{FF2B5EF4-FFF2-40B4-BE49-F238E27FC236}">
                <a16:creationId xmlns:a16="http://schemas.microsoft.com/office/drawing/2014/main" id="{22FC1861-D44E-4294-B274-42B383D4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260" y="1015950"/>
            <a:ext cx="562836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lvl="1" indent="0"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altLang="zh-CN" sz="2200" dirty="0">
                <a:latin typeface="+mn-lt"/>
              </a:rPr>
              <a:t>CH1</a:t>
            </a:r>
            <a:r>
              <a:rPr lang="zh-CN" altLang="zh-CN" sz="2200" dirty="0">
                <a:latin typeface="+mn-lt"/>
              </a:rPr>
              <a:t>、</a:t>
            </a:r>
            <a:r>
              <a:rPr lang="en-US" altLang="zh-CN" sz="2200" dirty="0">
                <a:latin typeface="+mn-lt"/>
              </a:rPr>
              <a:t>CH2</a:t>
            </a:r>
            <a:r>
              <a:rPr lang="zh-CN" altLang="zh-CN" sz="2200" dirty="0">
                <a:latin typeface="+mn-lt"/>
              </a:rPr>
              <a:t>：模拟输入通道。</a:t>
            </a:r>
            <a:r>
              <a:rPr lang="en-US" altLang="zh-CN" sz="2200" dirty="0">
                <a:latin typeface="+mn-lt"/>
              </a:rPr>
              <a:t>2 </a:t>
            </a:r>
            <a:r>
              <a:rPr lang="zh-CN" altLang="zh-CN" sz="2200" dirty="0">
                <a:latin typeface="+mn-lt"/>
              </a:rPr>
              <a:t>个通道标签用不同颜色标识，并且屏幕中的波形和通道输入连接器的颜色也与之对应。按下任一按键打开相应通道菜单，再次按下关闭通道。</a:t>
            </a:r>
            <a:endParaRPr lang="zh-CN" altLang="en-US" sz="2200" dirty="0">
              <a:latin typeface="+mn-lt"/>
            </a:endParaRPr>
          </a:p>
        </p:txBody>
      </p:sp>
      <p:pic>
        <p:nvPicPr>
          <p:cNvPr id="22532" name="图片 11">
            <a:extLst>
              <a:ext uri="{FF2B5EF4-FFF2-40B4-BE49-F238E27FC236}">
                <a16:creationId xmlns:a16="http://schemas.microsoft.com/office/drawing/2014/main" id="{CB39FB78-789B-449C-B984-09ACB423C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4" y="3597842"/>
            <a:ext cx="77438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2">
            <a:extLst>
              <a:ext uri="{FF2B5EF4-FFF2-40B4-BE49-F238E27FC236}">
                <a16:creationId xmlns:a16="http://schemas.microsoft.com/office/drawing/2014/main" id="{465F47BA-9F47-4F8F-8F70-A5EFB06C3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5" y="5229225"/>
            <a:ext cx="77438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1F531DF-69D3-497A-8880-2455EE94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45C75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F64B019-0E79-4B88-9F29-A92EBDFFB05A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A75B503-3549-4291-F6C8-91B60DF96BD1}"/>
              </a:ext>
            </a:extLst>
          </p:cNvPr>
          <p:cNvSpPr txBox="1">
            <a:spLocks/>
          </p:cNvSpPr>
          <p:nvPr/>
        </p:nvSpPr>
        <p:spPr bwMode="auto">
          <a:xfrm>
            <a:off x="0" y="174171"/>
            <a:ext cx="7881257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2.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数字电路实验环境</a:t>
            </a:r>
          </a:p>
        </p:txBody>
      </p:sp>
    </p:spTree>
    <p:extLst>
      <p:ext uri="{BB962C8B-B14F-4D97-AF65-F5344CB8AC3E}">
        <p14:creationId xmlns:p14="http://schemas.microsoft.com/office/powerpoint/2010/main" val="2271781522"/>
      </p:ext>
    </p:extLst>
  </p:cSld>
  <p:clrMapOvr>
    <a:masterClrMapping/>
  </p:clrMapOvr>
  <p:transition advTm="12468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7772E76-DD90-40A1-8CF2-FDAD4BBFA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C79A1E-5E89-4860-BB17-B9340206C1F8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140E2D-12A0-496B-92DD-459A56380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9140428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37A718A-BE80-4AF2-8051-3228F538FD45}"/>
              </a:ext>
            </a:extLst>
          </p:cNvPr>
          <p:cNvSpPr txBox="1"/>
          <p:nvPr/>
        </p:nvSpPr>
        <p:spPr>
          <a:xfrm>
            <a:off x="6461222" y="3722051"/>
            <a:ext cx="29405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779789-961C-4022-833B-855E4253F0B6}"/>
              </a:ext>
            </a:extLst>
          </p:cNvPr>
          <p:cNvSpPr txBox="1"/>
          <p:nvPr/>
        </p:nvSpPr>
        <p:spPr>
          <a:xfrm>
            <a:off x="7556219" y="3693182"/>
            <a:ext cx="29405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D9036B-54AF-4FF3-BC9F-9DA392B728C4}"/>
              </a:ext>
            </a:extLst>
          </p:cNvPr>
          <p:cNvSpPr txBox="1"/>
          <p:nvPr/>
        </p:nvSpPr>
        <p:spPr>
          <a:xfrm>
            <a:off x="6549843" y="4386703"/>
            <a:ext cx="1744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模拟通道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C565A80-9CB9-459A-918E-061DCDB3C125}"/>
              </a:ext>
            </a:extLst>
          </p:cNvPr>
          <p:cNvSpPr txBox="1"/>
          <p:nvPr/>
        </p:nvSpPr>
        <p:spPr>
          <a:xfrm>
            <a:off x="2594158" y="4603554"/>
            <a:ext cx="1744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数字通道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992BD0-4BEF-4766-8461-A08833EB6B49}"/>
              </a:ext>
            </a:extLst>
          </p:cNvPr>
          <p:cNvSpPr txBox="1"/>
          <p:nvPr/>
        </p:nvSpPr>
        <p:spPr>
          <a:xfrm>
            <a:off x="6255784" y="1931742"/>
            <a:ext cx="40684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8808687"/>
      </p:ext>
    </p:extLst>
  </p:cSld>
  <p:clrMapOvr>
    <a:masterClrMapping/>
  </p:clrMapOvr>
  <p:transition advTm="1246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A107A-F863-46A7-BD85-287DE671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2" y="794657"/>
            <a:ext cx="8466042" cy="600607"/>
          </a:xfrm>
        </p:spPr>
        <p:txBody>
          <a:bodyPr/>
          <a:lstStyle/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计算机辅助电路仿真技术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932EF4-5D83-4FF4-A41D-2629D8BA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7192"/>
            <a:ext cx="7772400" cy="4103563"/>
          </a:xfrm>
        </p:spPr>
        <p:txBody>
          <a:bodyPr/>
          <a:lstStyle/>
          <a:p>
            <a:r>
              <a:rPr lang="en-US" altLang="zh-CN" sz="2400" dirty="0">
                <a:solidFill>
                  <a:srgbClr val="002060"/>
                </a:solidFill>
              </a:rPr>
              <a:t>Proteus</a:t>
            </a:r>
            <a:r>
              <a:rPr lang="zh-CN" altLang="en-US" sz="2400" dirty="0">
                <a:solidFill>
                  <a:srgbClr val="002060"/>
                </a:solidFill>
              </a:rPr>
              <a:t>：一种</a:t>
            </a:r>
            <a:r>
              <a:rPr lang="en-US" altLang="zh-CN" sz="2400" dirty="0">
                <a:solidFill>
                  <a:srgbClr val="002060"/>
                </a:solidFill>
              </a:rPr>
              <a:t>EDA</a:t>
            </a:r>
            <a:r>
              <a:rPr lang="zh-CN" altLang="en-US" sz="2400" dirty="0">
                <a:solidFill>
                  <a:srgbClr val="002060"/>
                </a:solidFill>
              </a:rPr>
              <a:t>工具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lvl="1"/>
            <a:r>
              <a:rPr lang="zh-CN" altLang="en-US" sz="2400" dirty="0">
                <a:solidFill>
                  <a:srgbClr val="002060"/>
                </a:solidFill>
                <a:ea typeface="+mn-ea"/>
                <a:cs typeface="+mn-cs"/>
              </a:rPr>
              <a:t>原理图布图</a:t>
            </a:r>
            <a:endParaRPr lang="en-US" altLang="zh-CN" sz="2400" dirty="0">
              <a:solidFill>
                <a:srgbClr val="002060"/>
              </a:solidFill>
              <a:ea typeface="+mn-ea"/>
              <a:cs typeface="+mn-cs"/>
            </a:endParaRPr>
          </a:p>
          <a:p>
            <a:pPr lvl="1"/>
            <a:r>
              <a:rPr lang="zh-CN" altLang="en-US" sz="2400" dirty="0">
                <a:solidFill>
                  <a:srgbClr val="002060"/>
                </a:solidFill>
                <a:ea typeface="+mn-ea"/>
                <a:cs typeface="+mn-cs"/>
              </a:rPr>
              <a:t>电路仿真功能强大</a:t>
            </a:r>
            <a:endParaRPr lang="en-US" altLang="zh-CN" sz="2400" dirty="0">
              <a:solidFill>
                <a:srgbClr val="002060"/>
              </a:solidFill>
              <a:ea typeface="+mn-ea"/>
              <a:cs typeface="+mn-cs"/>
            </a:endParaRPr>
          </a:p>
          <a:p>
            <a:pPr lvl="1"/>
            <a:r>
              <a:rPr lang="zh-CN" altLang="en-US" sz="2400" dirty="0">
                <a:solidFill>
                  <a:srgbClr val="002060"/>
                </a:solidFill>
                <a:ea typeface="+mn-ea"/>
                <a:cs typeface="+mn-cs"/>
              </a:rPr>
              <a:t>单片机与外围电路协同仿真</a:t>
            </a:r>
            <a:endParaRPr lang="en-US" altLang="zh-CN" sz="2400" dirty="0">
              <a:solidFill>
                <a:srgbClr val="002060"/>
              </a:solidFill>
              <a:ea typeface="+mn-ea"/>
              <a:cs typeface="+mn-cs"/>
            </a:endParaRPr>
          </a:p>
          <a:p>
            <a:pPr lvl="1"/>
            <a:r>
              <a:rPr lang="en-US" altLang="zh-CN" sz="2400" dirty="0">
                <a:solidFill>
                  <a:srgbClr val="002060"/>
                </a:solidFill>
                <a:ea typeface="+mn-ea"/>
                <a:cs typeface="+mn-cs"/>
              </a:rPr>
              <a:t>PCB</a:t>
            </a:r>
            <a:r>
              <a:rPr lang="zh-CN" altLang="en-US" sz="2400" dirty="0">
                <a:solidFill>
                  <a:srgbClr val="002060"/>
                </a:solidFill>
                <a:ea typeface="+mn-ea"/>
                <a:cs typeface="+mn-cs"/>
              </a:rPr>
              <a:t>设计平台</a:t>
            </a:r>
            <a:endParaRPr lang="en-US" altLang="zh-CN" sz="2400" dirty="0">
              <a:solidFill>
                <a:srgbClr val="002060"/>
              </a:solidFill>
              <a:ea typeface="+mn-ea"/>
              <a:cs typeface="+mn-cs"/>
            </a:endParaRPr>
          </a:p>
          <a:p>
            <a:r>
              <a:rPr lang="zh-CN" altLang="en-US" sz="2400" dirty="0">
                <a:solidFill>
                  <a:srgbClr val="002060"/>
                </a:solidFill>
              </a:rPr>
              <a:t>本学期实验课的预习中用于仿真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93BB7E-2CE7-4CD9-9552-FE10ABA0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2" y="4305346"/>
            <a:ext cx="4339709" cy="23262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3AFBEB-3738-4036-99F8-08DD0CCED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60" y="4305346"/>
            <a:ext cx="3878568" cy="237462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45E46B-5F43-4C64-8B4A-3FECA836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B5ED7B-0667-4C55-8AD2-BAD63AAD3860}"/>
              </a:ext>
            </a:extLst>
          </p:cNvPr>
          <p:cNvSpPr txBox="1"/>
          <p:nvPr/>
        </p:nvSpPr>
        <p:spPr>
          <a:xfrm>
            <a:off x="685800" y="6596390"/>
            <a:ext cx="61653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https://blog.csdn.net/weixin_43772810/article/details/121993865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01554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783466-355D-4647-B95A-8F6B5FCA4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C79A1E-5E89-4860-BB17-B9340206C1F8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B8D002-80E4-4D69-AFF7-55130166B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" y="0"/>
            <a:ext cx="9140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0375"/>
      </p:ext>
    </p:extLst>
  </p:cSld>
  <p:clrMapOvr>
    <a:masterClrMapping/>
  </p:clrMapOvr>
  <p:transition advTm="12468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74495D4-CE26-4C31-9EAA-5DAF5EF5C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C79A1E-5E89-4860-BB17-B9340206C1F8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523DBF-6667-4334-81FE-D77FC83E7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45" y="0"/>
            <a:ext cx="514551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E9C670-F4C3-4A07-A954-FE06B47EC4A7}"/>
              </a:ext>
            </a:extLst>
          </p:cNvPr>
          <p:cNvSpPr txBox="1"/>
          <p:nvPr/>
        </p:nvSpPr>
        <p:spPr>
          <a:xfrm>
            <a:off x="4048335" y="4366562"/>
            <a:ext cx="165157" cy="25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6401D7-40EA-4135-95B1-FFEA67F7ED24}"/>
              </a:ext>
            </a:extLst>
          </p:cNvPr>
          <p:cNvSpPr txBox="1"/>
          <p:nvPr/>
        </p:nvSpPr>
        <p:spPr>
          <a:xfrm>
            <a:off x="5345412" y="4290025"/>
            <a:ext cx="165157" cy="2895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7CA178-B62C-47AF-B898-59FFDBEE33FE}"/>
              </a:ext>
            </a:extLst>
          </p:cNvPr>
          <p:cNvSpPr txBox="1"/>
          <p:nvPr/>
        </p:nvSpPr>
        <p:spPr>
          <a:xfrm>
            <a:off x="1307149" y="4410333"/>
            <a:ext cx="2328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接到实验箱低电平引脚</a:t>
            </a:r>
            <a:endParaRPr lang="zh-CN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3E78412-660E-404D-B0F7-601444D13BEB}"/>
              </a:ext>
            </a:extLst>
          </p:cNvPr>
          <p:cNvCxnSpPr>
            <a:cxnSpLocks/>
          </p:cNvCxnSpPr>
          <p:nvPr/>
        </p:nvCxnSpPr>
        <p:spPr bwMode="auto">
          <a:xfrm flipV="1">
            <a:off x="3492067" y="4434818"/>
            <a:ext cx="503901" cy="144792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4160776"/>
      </p:ext>
    </p:extLst>
  </p:cSld>
  <p:clrMapOvr>
    <a:masterClrMapping/>
  </p:clrMapOvr>
  <p:transition advTm="1246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26"/>
            <a:ext cx="8988366" cy="6741274"/>
          </a:xfrm>
        </p:spPr>
      </p:pic>
      <p:sp>
        <p:nvSpPr>
          <p:cNvPr id="5" name="矩形 4"/>
          <p:cNvSpPr/>
          <p:nvPr/>
        </p:nvSpPr>
        <p:spPr>
          <a:xfrm>
            <a:off x="7650051" y="3747752"/>
            <a:ext cx="437881" cy="373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2688082">
            <a:off x="7990500" y="3318747"/>
            <a:ext cx="334851" cy="3734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75242" y="2099362"/>
            <a:ext cx="437881" cy="334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26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8" y="193183"/>
            <a:ext cx="8886422" cy="6664817"/>
          </a:xfrm>
        </p:spPr>
      </p:pic>
      <p:sp>
        <p:nvSpPr>
          <p:cNvPr id="5" name="矩形 4"/>
          <p:cNvSpPr/>
          <p:nvPr/>
        </p:nvSpPr>
        <p:spPr>
          <a:xfrm>
            <a:off x="4623515" y="2009210"/>
            <a:ext cx="540369" cy="334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63025" y="1577960"/>
            <a:ext cx="540369" cy="2696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78191" y="1040839"/>
            <a:ext cx="540369" cy="649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18526" y="2433931"/>
            <a:ext cx="9309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第一步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36087" y="1181098"/>
            <a:ext cx="32079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第二步</a:t>
            </a:r>
            <a:r>
              <a:rPr lang="en-US" altLang="zh-CN" sz="1800" dirty="0">
                <a:solidFill>
                  <a:srgbClr val="FF0000"/>
                </a:solidFill>
              </a:rPr>
              <a:t>: </a:t>
            </a:r>
            <a:r>
              <a:rPr lang="zh-CN" altLang="en-US" sz="1800" dirty="0">
                <a:solidFill>
                  <a:srgbClr val="FF0000"/>
                </a:solidFill>
              </a:rPr>
              <a:t>旋转选择信源，确定后按下</a:t>
            </a:r>
          </a:p>
        </p:txBody>
      </p:sp>
    </p:spTree>
    <p:extLst>
      <p:ext uri="{BB962C8B-B14F-4D97-AF65-F5344CB8AC3E}">
        <p14:creationId xmlns:p14="http://schemas.microsoft.com/office/powerpoint/2010/main" val="1363231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>
            <a:extLst>
              <a:ext uri="{FF2B5EF4-FFF2-40B4-BE49-F238E27FC236}">
                <a16:creationId xmlns:a16="http://schemas.microsoft.com/office/drawing/2014/main" id="{4FA15AB9-05CE-460A-9D53-AE1285E40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2175"/>
            <a:ext cx="7993063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06B6A5-6147-48C2-9380-FA2D6593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4B019-0E79-4B88-9F29-A92EBDFFB05A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DFF9D970-3B8A-C46F-67C2-0EB346ABA564}"/>
              </a:ext>
            </a:extLst>
          </p:cNvPr>
          <p:cNvSpPr txBox="1">
            <a:spLocks/>
          </p:cNvSpPr>
          <p:nvPr/>
        </p:nvSpPr>
        <p:spPr bwMode="auto">
          <a:xfrm>
            <a:off x="228600" y="479652"/>
            <a:ext cx="7881257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2.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数字电路实验环境</a:t>
            </a:r>
          </a:p>
        </p:txBody>
      </p:sp>
    </p:spTree>
    <p:extLst>
      <p:ext uri="{BB962C8B-B14F-4D97-AF65-F5344CB8AC3E}">
        <p14:creationId xmlns:p14="http://schemas.microsoft.com/office/powerpoint/2010/main" val="818757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B0D92-BAD4-4BD9-A6EB-E78A1472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990600"/>
            <a:ext cx="1012371" cy="533400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EDB021-68AA-41C4-9A4B-3E2810EC9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1. </a:t>
            </a:r>
            <a:r>
              <a:rPr lang="zh-CN" altLang="en-US" sz="2400" dirty="0"/>
              <a:t>在实验箱上测试</a:t>
            </a:r>
            <a:r>
              <a:rPr lang="en-US" altLang="zh-CN" sz="2400" dirty="0"/>
              <a:t>74LS197</a:t>
            </a:r>
            <a:r>
              <a:rPr lang="zh-CN" altLang="en-US" sz="2400" dirty="0"/>
              <a:t>接成的十六进制计数器，利用示波器</a:t>
            </a:r>
            <a:r>
              <a:rPr lang="en-US" altLang="zh-CN" sz="2400" dirty="0"/>
              <a:t>/</a:t>
            </a:r>
            <a:r>
              <a:rPr lang="zh-CN" altLang="en-US" sz="2400" dirty="0"/>
              <a:t>逻辑分析仪观察计数器的输出波形，记录、验证波形。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2. </a:t>
            </a:r>
            <a:r>
              <a:rPr lang="zh-CN" altLang="en-US" sz="2400" dirty="0"/>
              <a:t>利用实验箱上的器件动态测试</a:t>
            </a:r>
            <a:r>
              <a:rPr lang="en-US" altLang="zh-CN" sz="2400" dirty="0"/>
              <a:t>74LS08 (</a:t>
            </a:r>
            <a:r>
              <a:rPr lang="zh-CN" altLang="en-US" sz="2400" dirty="0"/>
              <a:t>与门）、</a:t>
            </a:r>
            <a:r>
              <a:rPr lang="en-US" altLang="zh-CN" sz="2400" dirty="0"/>
              <a:t>74LS20 (</a:t>
            </a:r>
            <a:r>
              <a:rPr lang="zh-CN" altLang="en-US" sz="2400" dirty="0"/>
              <a:t>与非门）和</a:t>
            </a:r>
            <a:r>
              <a:rPr lang="en-US" altLang="zh-CN" sz="2400" dirty="0"/>
              <a:t>74LS86</a:t>
            </a:r>
            <a:r>
              <a:rPr lang="zh-CN" altLang="en-US" sz="2400"/>
              <a:t>（异或），</a:t>
            </a:r>
            <a:r>
              <a:rPr lang="zh-CN" altLang="en-US" sz="2400" dirty="0"/>
              <a:t>并将测试结果与实验</a:t>
            </a:r>
            <a:r>
              <a:rPr lang="en-US" altLang="zh-CN" sz="2400" dirty="0"/>
              <a:t>1</a:t>
            </a:r>
            <a:r>
              <a:rPr lang="zh-CN" altLang="en-US" sz="2400" dirty="0"/>
              <a:t>的测量结果对比。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07DD7A-FCA4-48B4-8396-B976B6D8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591830C-4CDA-CB75-F408-EE1EC6571193}"/>
              </a:ext>
            </a:extLst>
          </p:cNvPr>
          <p:cNvSpPr txBox="1">
            <a:spLocks/>
          </p:cNvSpPr>
          <p:nvPr/>
        </p:nvSpPr>
        <p:spPr bwMode="auto">
          <a:xfrm>
            <a:off x="-246185" y="290059"/>
            <a:ext cx="7881257" cy="66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2.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数字电路实验环境</a:t>
            </a:r>
          </a:p>
        </p:txBody>
      </p:sp>
    </p:spTree>
    <p:extLst>
      <p:ext uri="{BB962C8B-B14F-4D97-AF65-F5344CB8AC3E}">
        <p14:creationId xmlns:p14="http://schemas.microsoft.com/office/powerpoint/2010/main" val="366452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Text Box 2"/>
          <p:cNvSpPr txBox="1">
            <a:spLocks noChangeArrowheads="1"/>
          </p:cNvSpPr>
          <p:nvPr/>
        </p:nvSpPr>
        <p:spPr bwMode="auto">
          <a:xfrm>
            <a:off x="1543844" y="1313180"/>
            <a:ext cx="6119812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1" lang="zh-CN" altLang="en-US" sz="1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彩云" pitchFamily="2" charset="-122"/>
                <a:ea typeface="华文彩云" pitchFamily="2" charset="-122"/>
              </a:rPr>
              <a:t>谢  谢！</a:t>
            </a: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fld id="{520EDDB9-1FB7-4669-BA99-D914B01342A4}" type="slidenum">
              <a:rPr lang="zh-CN" altLang="en-GB" sz="1200" smtClean="0">
                <a:solidFill>
                  <a:srgbClr val="40458C"/>
                </a:solidFill>
              </a:rPr>
              <a:pPr/>
              <a:t>36</a:t>
            </a:fld>
            <a:endParaRPr lang="en-GB" altLang="zh-CN" sz="1200">
              <a:solidFill>
                <a:srgbClr val="40458C"/>
              </a:solidFill>
            </a:endParaRPr>
          </a:p>
        </p:txBody>
      </p:sp>
      <p:sp>
        <p:nvSpPr>
          <p:cNvPr id="4" name="内容占位符 5"/>
          <p:cNvSpPr txBox="1">
            <a:spLocks/>
          </p:cNvSpPr>
          <p:nvPr/>
        </p:nvSpPr>
        <p:spPr>
          <a:xfrm>
            <a:off x="898525" y="3249613"/>
            <a:ext cx="7410450" cy="32432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zh-CN" altLang="en-US" sz="32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联系信息：</a:t>
            </a:r>
            <a:endParaRPr lang="en-US" altLang="zh-CN" sz="32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zh-CN" altLang="en-US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超算中心</a:t>
            </a: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529F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Email: </a:t>
            </a: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hlinkClick r:id="rId4"/>
              </a:rPr>
              <a:t>huangqy89@mail.sysu.edu.cn</a:t>
            </a:r>
            <a:endParaRPr lang="en-US" altLang="zh-CN" sz="24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zh-CN" altLang="en-US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企业微信</a:t>
            </a:r>
            <a:endParaRPr lang="en-US" altLang="zh-CN" sz="24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None/>
              <a:defRPr/>
            </a:pPr>
            <a:r>
              <a:rPr lang="en-US" altLang="zh-CN" sz="18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	</a:t>
            </a:r>
            <a:endParaRPr lang="zh-CN" altLang="en-US" sz="2400" b="0" u="sng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7D4B4D-5DB0-4E0C-8EF6-506E4474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52" y="1629679"/>
            <a:ext cx="8579296" cy="4389437"/>
          </a:xfrm>
        </p:spPr>
        <p:txBody>
          <a:bodyPr/>
          <a:lstStyle/>
          <a:p>
            <a:pPr marL="393700" lvl="1" indent="0">
              <a:buNone/>
            </a:pPr>
            <a:r>
              <a:rPr lang="zh-CN" altLang="en-US" sz="2000" dirty="0"/>
              <a:t>例：用</a:t>
            </a:r>
            <a:r>
              <a:rPr lang="en-US" altLang="zh-CN" sz="2000" dirty="0"/>
              <a:t>74LS197</a:t>
            </a:r>
            <a:r>
              <a:rPr lang="zh-CN" altLang="en-US" sz="2000" dirty="0"/>
              <a:t>构成</a:t>
            </a:r>
            <a:r>
              <a:rPr lang="en-US" altLang="zh-CN" sz="2000" dirty="0"/>
              <a:t>16</a:t>
            </a:r>
            <a:r>
              <a:rPr lang="zh-CN" altLang="en-US" sz="2000" dirty="0"/>
              <a:t>进制计数器，利用</a:t>
            </a:r>
            <a:r>
              <a:rPr lang="en-US" altLang="zh-CN" sz="2000" dirty="0"/>
              <a:t>Proteus</a:t>
            </a:r>
            <a:r>
              <a:rPr lang="zh-CN" altLang="en-US" sz="2000" dirty="0"/>
              <a:t>仿真，观察输出波形</a:t>
            </a:r>
            <a:endParaRPr lang="en-US" altLang="zh-CN" sz="2000" dirty="0"/>
          </a:p>
          <a:p>
            <a:pPr lvl="2"/>
            <a:r>
              <a:rPr lang="zh-CN" altLang="en-US" sz="2000" dirty="0"/>
              <a:t>选择器件</a:t>
            </a:r>
            <a:endParaRPr lang="en-US" altLang="zh-CN" sz="2000" dirty="0"/>
          </a:p>
          <a:p>
            <a:pPr lvl="3"/>
            <a:r>
              <a:rPr lang="en-US" altLang="zh-CN" sz="1800" dirty="0"/>
              <a:t>74LS197</a:t>
            </a:r>
          </a:p>
          <a:p>
            <a:pPr lvl="3"/>
            <a:r>
              <a:rPr lang="zh-CN" altLang="en-US" sz="1800" dirty="0"/>
              <a:t>信号源（周期方波）</a:t>
            </a:r>
            <a:endParaRPr lang="en-US" altLang="zh-CN" sz="1800" dirty="0"/>
          </a:p>
          <a:p>
            <a:pPr lvl="3"/>
            <a:r>
              <a:rPr lang="zh-CN" altLang="en-US" sz="1800" dirty="0"/>
              <a:t>电源</a:t>
            </a:r>
            <a:endParaRPr lang="en-US" altLang="zh-CN" sz="1800" dirty="0"/>
          </a:p>
          <a:p>
            <a:pPr lvl="3"/>
            <a:r>
              <a:rPr lang="zh-CN" altLang="en-US" sz="1800" dirty="0"/>
              <a:t>接地</a:t>
            </a:r>
            <a:endParaRPr lang="en-US" altLang="zh-CN" sz="1800" dirty="0"/>
          </a:p>
          <a:p>
            <a:pPr lvl="2"/>
            <a:r>
              <a:rPr lang="zh-CN" altLang="en-US" sz="2000" dirty="0"/>
              <a:t>连线</a:t>
            </a:r>
            <a:endParaRPr lang="en-US" altLang="zh-CN" sz="2000" dirty="0"/>
          </a:p>
          <a:p>
            <a:pPr lvl="2"/>
            <a:r>
              <a:rPr lang="zh-CN" altLang="en-US" sz="2000" dirty="0"/>
              <a:t>利用虚拟仪表分析电路</a:t>
            </a:r>
            <a:endParaRPr lang="en-US" altLang="zh-CN" sz="2000" dirty="0"/>
          </a:p>
          <a:p>
            <a:pPr lvl="3"/>
            <a:r>
              <a:rPr lang="zh-CN" altLang="en-US" sz="1800" dirty="0"/>
              <a:t>电压表</a:t>
            </a:r>
            <a:endParaRPr lang="en-US" altLang="zh-CN" sz="1800" dirty="0"/>
          </a:p>
          <a:p>
            <a:pPr lvl="3"/>
            <a:r>
              <a:rPr lang="zh-CN" altLang="en-US" sz="1800" dirty="0"/>
              <a:t>逻辑分析仪</a:t>
            </a:r>
            <a:endParaRPr lang="en-US" altLang="zh-CN" sz="1800" dirty="0"/>
          </a:p>
          <a:p>
            <a:pPr lvl="3"/>
            <a:r>
              <a:rPr lang="zh-CN" altLang="en-US" sz="1800" dirty="0"/>
              <a:t>示波器</a:t>
            </a:r>
            <a:endParaRPr lang="en-US" altLang="zh-CN" sz="1800" dirty="0"/>
          </a:p>
          <a:p>
            <a:pPr lvl="2"/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9887267-902E-4FE3-8100-E474434A1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64" y="2603864"/>
            <a:ext cx="2592288" cy="280415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00FF27-0D41-41DB-BC37-E9186C77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4AC632D3-E34C-2640-256D-5EBEC7F404C7}"/>
              </a:ext>
            </a:extLst>
          </p:cNvPr>
          <p:cNvSpPr txBox="1">
            <a:spLocks/>
          </p:cNvSpPr>
          <p:nvPr/>
        </p:nvSpPr>
        <p:spPr bwMode="auto">
          <a:xfrm>
            <a:off x="239922" y="794657"/>
            <a:ext cx="8466042" cy="6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 </a:t>
            </a:r>
            <a:r>
              <a:rPr kumimoji="1" lang="zh-CN" altLang="en-US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计算机辅助电路仿真技术</a:t>
            </a:r>
            <a:endParaRPr kumimoji="1" lang="zh-CN" altLang="en-US" b="1" kern="1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43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F27F8C-1B7E-43A4-A444-7E86EB08F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56" y="2276872"/>
            <a:ext cx="4896544" cy="30189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145D2A-D2CC-4335-AC2A-A9034F1329AA}"/>
              </a:ext>
            </a:extLst>
          </p:cNvPr>
          <p:cNvSpPr txBox="1"/>
          <p:nvPr/>
        </p:nvSpPr>
        <p:spPr>
          <a:xfrm>
            <a:off x="852489" y="1783034"/>
            <a:ext cx="4580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+mn-lt"/>
              </a:rPr>
              <a:t>基于</a:t>
            </a:r>
            <a:r>
              <a:rPr lang="en-US" altLang="zh-CN" sz="2000" dirty="0">
                <a:latin typeface="+mn-lt"/>
              </a:rPr>
              <a:t>74LS197</a:t>
            </a:r>
            <a:r>
              <a:rPr lang="zh-CN" altLang="en-US" sz="2000" dirty="0">
                <a:latin typeface="+mn-lt"/>
              </a:rPr>
              <a:t>的</a:t>
            </a:r>
            <a:r>
              <a:rPr lang="en-US" altLang="zh-CN" sz="2000" dirty="0">
                <a:latin typeface="+mn-lt"/>
              </a:rPr>
              <a:t>16</a:t>
            </a:r>
            <a:r>
              <a:rPr lang="zh-CN" altLang="en-US" sz="2000" dirty="0">
                <a:latin typeface="+mn-lt"/>
              </a:rPr>
              <a:t>进制计数器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605E80-08E6-431A-A23A-D1F89211D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30" y="2183144"/>
            <a:ext cx="2592288" cy="28041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A0C1EDE-0800-4887-B11A-2138251A2BED}"/>
              </a:ext>
            </a:extLst>
          </p:cNvPr>
          <p:cNvSpPr txBox="1"/>
          <p:nvPr/>
        </p:nvSpPr>
        <p:spPr>
          <a:xfrm>
            <a:off x="6396235" y="5033093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lt"/>
              </a:rPr>
              <a:t>MR: </a:t>
            </a:r>
            <a:r>
              <a:rPr lang="zh-CN" altLang="en-US" sz="2000" dirty="0">
                <a:latin typeface="+mn-lt"/>
              </a:rPr>
              <a:t>清零端</a:t>
            </a:r>
            <a:endParaRPr lang="en-US" altLang="zh-CN" sz="2000" dirty="0">
              <a:latin typeface="+mn-lt"/>
            </a:endParaRPr>
          </a:p>
          <a:p>
            <a:r>
              <a:rPr lang="en-US" altLang="zh-CN" sz="2000" dirty="0">
                <a:latin typeface="+mn-lt"/>
              </a:rPr>
              <a:t>PL</a:t>
            </a:r>
            <a:r>
              <a:rPr lang="zh-CN" altLang="en-US" sz="2000" dirty="0">
                <a:latin typeface="+mn-lt"/>
              </a:rPr>
              <a:t>：置数端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C84AE4-8BB6-4955-96A9-7B0EE9BD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4B019-0E79-4B88-9F29-A92EBDFFB05A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A3E99CB7-80C9-4C91-1D3D-9ED84D7F1BE0}"/>
              </a:ext>
            </a:extLst>
          </p:cNvPr>
          <p:cNvSpPr txBox="1">
            <a:spLocks/>
          </p:cNvSpPr>
          <p:nvPr/>
        </p:nvSpPr>
        <p:spPr>
          <a:xfrm>
            <a:off x="163776" y="628413"/>
            <a:ext cx="8466042" cy="6006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 </a:t>
            </a:r>
            <a:r>
              <a:rPr kumimoji="1" lang="zh-CN" altLang="en-US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计算机辅助电路仿真技术</a:t>
            </a:r>
            <a:endParaRPr kumimoji="1" lang="zh-CN" altLang="en-US" b="1" kern="1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507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5B4FB6-0283-40B6-B301-A0A03432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2A2A-6DB3-4403-9570-03352F0E6CA5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F534A8-98F3-47C9-9FF1-D1B33977F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93" y="1736347"/>
            <a:ext cx="5685013" cy="32845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FF28E82-53B5-46B9-87B6-4C22CEF43093}"/>
              </a:ext>
            </a:extLst>
          </p:cNvPr>
          <p:cNvSpPr txBox="1"/>
          <p:nvPr/>
        </p:nvSpPr>
        <p:spPr>
          <a:xfrm>
            <a:off x="2936240" y="5020852"/>
            <a:ext cx="63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高电平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C94EBB-23BE-4B1B-AF32-E384A2204E4B}"/>
              </a:ext>
            </a:extLst>
          </p:cNvPr>
          <p:cNvSpPr txBox="1"/>
          <p:nvPr/>
        </p:nvSpPr>
        <p:spPr>
          <a:xfrm>
            <a:off x="3439160" y="5020852"/>
            <a:ext cx="635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高电平</a:t>
            </a:r>
          </a:p>
        </p:txBody>
      </p:sp>
    </p:spTree>
    <p:extLst>
      <p:ext uri="{BB962C8B-B14F-4D97-AF65-F5344CB8AC3E}">
        <p14:creationId xmlns:p14="http://schemas.microsoft.com/office/powerpoint/2010/main" val="94773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1ACEA11-E837-4D01-B915-CC594E10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4B019-0E79-4B88-9F29-A92EBDFFB05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58D28C8-5042-3809-AD86-9F99894833B8}"/>
              </a:ext>
            </a:extLst>
          </p:cNvPr>
          <p:cNvSpPr txBox="1">
            <a:spLocks/>
          </p:cNvSpPr>
          <p:nvPr/>
        </p:nvSpPr>
        <p:spPr>
          <a:xfrm>
            <a:off x="184071" y="279196"/>
            <a:ext cx="8466042" cy="6006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algn="just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kumimoji="1" lang="zh-CN" altLang="en-US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 </a:t>
            </a:r>
            <a:r>
              <a:rPr kumimoji="1" lang="zh-CN" altLang="en-US" b="1" kern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计算机辅助电路仿真技术</a:t>
            </a:r>
            <a:endParaRPr kumimoji="1" lang="zh-CN" altLang="en-US" b="1" kern="1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672548-51C7-401E-9720-AE01CD8C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5" y="1186485"/>
            <a:ext cx="7867015" cy="48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5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E7797-9B92-43BE-8AD4-2E7625A8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5FBBEC-28E5-467F-82D2-27A49692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43B539-9B78-4398-AF64-72E8D029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  <p:pic>
        <p:nvPicPr>
          <p:cNvPr id="1026" name="Picture 2" descr="在这里插入图片描述">
            <a:extLst>
              <a:ext uri="{FF2B5EF4-FFF2-40B4-BE49-F238E27FC236}">
                <a16:creationId xmlns:a16="http://schemas.microsoft.com/office/drawing/2014/main" id="{7D66CAE5-F61A-4947-880B-685F6196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144000" cy="61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46CF7-8185-4B8C-BE12-9E486CA2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9FC0E6-1957-41D4-B04A-EDF62B40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92FE0B-8472-415E-A011-7A6064C2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  <p:pic>
        <p:nvPicPr>
          <p:cNvPr id="2050" name="Picture 2" descr="在这里插入图片描述">
            <a:extLst>
              <a:ext uri="{FF2B5EF4-FFF2-40B4-BE49-F238E27FC236}">
                <a16:creationId xmlns:a16="http://schemas.microsoft.com/office/drawing/2014/main" id="{CC48EAFC-024F-4532-A35E-8A002473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0"/>
            <a:ext cx="7942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92201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Blueprint">
  <a:themeElements>
    <a:clrScheme name="Blueprint 14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000066"/>
      </a:hlink>
      <a:folHlink>
        <a:srgbClr val="000000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chemeClr val="tx2"/>
          </a:solidFill>
          <a:miter lim="800000"/>
          <a:headEnd/>
          <a:tailEnd/>
        </a:ln>
      </a:spPr>
      <a:bodyPr lIns="90000" anchor="ctr"/>
      <a:lstStyle>
        <a:defPPr algn="ctr">
          <a:lnSpc>
            <a:spcPct val="120000"/>
          </a:lnSpc>
          <a:defRPr sz="3200" dirty="0" smtClean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itchFamily="2" charset="-122"/>
            <a:ea typeface="黑体" pitchFamily="2" charset="-122"/>
          </a:defRPr>
        </a:defPPr>
      </a:lstStyle>
    </a:spDef>
    <a:lnDef>
      <a:spPr bwMode="auto">
        <a:solidFill>
          <a:schemeClr val="tx1"/>
        </a:solidFill>
        <a:ln w="19050" cap="flat" cmpd="sng" algn="ctr">
          <a:solidFill>
            <a:schemeClr val="accent5">
              <a:lumMod val="1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黑体" pitchFamily="49" charset="-122"/>
          </a:defRPr>
        </a:defPPr>
      </a:lstStyle>
    </a:tx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0D38F1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0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DF6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1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748DF8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0A2FCC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3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3E61F4"/>
        </a:hlink>
        <a:folHlink>
          <a:srgbClr val="DF6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4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000066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Q的报告">
  <a:themeElements>
    <a:clrScheme name="报告-标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报告-标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报告-标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28184</TotalTime>
  <Words>694</Words>
  <Application>Microsoft Office PowerPoint</Application>
  <PresentationFormat>全屏显示(4:3)</PresentationFormat>
  <Paragraphs>159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黑体</vt:lpstr>
      <vt:lpstr>华文彩云</vt:lpstr>
      <vt:lpstr>华文新魏</vt:lpstr>
      <vt:lpstr>宋体</vt:lpstr>
      <vt:lpstr>Arial</vt:lpstr>
      <vt:lpstr>Calibri</vt:lpstr>
      <vt:lpstr>Constantia</vt:lpstr>
      <vt:lpstr>Tahoma</vt:lpstr>
      <vt:lpstr>Times New Roman</vt:lpstr>
      <vt:lpstr>Wingdings</vt:lpstr>
      <vt:lpstr>Wingdings 2</vt:lpstr>
      <vt:lpstr>Blueprint</vt:lpstr>
      <vt:lpstr>8_Blueprint</vt:lpstr>
      <vt:lpstr>HQ的报告</vt:lpstr>
      <vt:lpstr>PowerPoint 演示文稿</vt:lpstr>
      <vt:lpstr>PowerPoint 演示文稿</vt:lpstr>
      <vt:lpstr>实验1 计算机辅助电路仿真技术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练习：</vt:lpstr>
      <vt:lpstr>PowerPoint 演示文稿</vt:lpstr>
      <vt:lpstr>实验2. 数字电路实验环境</vt:lpstr>
      <vt:lpstr>PowerPoint 演示文稿</vt:lpstr>
      <vt:lpstr>数字存储示波器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练习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2LQoS-- Two-Layered QoS For Mobile Ad Hoc Networks</dc:title>
  <dc:creator>Administrator</dc:creator>
  <cp:lastModifiedBy>倩怡 黄</cp:lastModifiedBy>
  <cp:revision>2119</cp:revision>
  <dcterms:modified xsi:type="dcterms:W3CDTF">2025-04-10T10:09:39Z</dcterms:modified>
</cp:coreProperties>
</file>